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3">
  <p:sldMasterIdLst>
    <p:sldMasterId id="2147483648" r:id="rId1"/>
    <p:sldMasterId id="2147483660" r:id="rId2"/>
  </p:sldMasterIdLst>
  <p:notesMasterIdLst>
    <p:notesMasterId r:id="rId42"/>
  </p:notesMasterIdLst>
  <p:sldIdLst>
    <p:sldId id="420" r:id="rId3"/>
    <p:sldId id="449" r:id="rId4"/>
    <p:sldId id="481" r:id="rId5"/>
    <p:sldId id="441" r:id="rId6"/>
    <p:sldId id="442" r:id="rId7"/>
    <p:sldId id="443" r:id="rId8"/>
    <p:sldId id="434" r:id="rId9"/>
    <p:sldId id="456" r:id="rId10"/>
    <p:sldId id="436" r:id="rId11"/>
    <p:sldId id="455" r:id="rId12"/>
    <p:sldId id="459" r:id="rId13"/>
    <p:sldId id="460" r:id="rId14"/>
    <p:sldId id="462" r:id="rId15"/>
    <p:sldId id="463" r:id="rId16"/>
    <p:sldId id="465" r:id="rId17"/>
    <p:sldId id="466" r:id="rId18"/>
    <p:sldId id="467" r:id="rId19"/>
    <p:sldId id="468" r:id="rId20"/>
    <p:sldId id="469" r:id="rId21"/>
    <p:sldId id="470" r:id="rId22"/>
    <p:sldId id="471" r:id="rId23"/>
    <p:sldId id="472" r:id="rId24"/>
    <p:sldId id="473" r:id="rId25"/>
    <p:sldId id="474" r:id="rId26"/>
    <p:sldId id="476" r:id="rId27"/>
    <p:sldId id="478" r:id="rId28"/>
    <p:sldId id="479" r:id="rId29"/>
    <p:sldId id="480" r:id="rId30"/>
    <p:sldId id="368" r:id="rId31"/>
    <p:sldId id="444" r:id="rId32"/>
    <p:sldId id="445" r:id="rId33"/>
    <p:sldId id="446" r:id="rId34"/>
    <p:sldId id="448" r:id="rId35"/>
    <p:sldId id="447" r:id="rId36"/>
    <p:sldId id="450" r:id="rId37"/>
    <p:sldId id="451" r:id="rId38"/>
    <p:sldId id="452" r:id="rId39"/>
    <p:sldId id="454" r:id="rId40"/>
    <p:sldId id="398" r:id="rId41"/>
  </p:sldIdLst>
  <p:sldSz cx="9144000" cy="6858000" type="screen4x3"/>
  <p:notesSz cx="6858000" cy="9144000"/>
  <p:defaultTextStyle>
    <a:defPPr>
      <a:defRPr lang="es-B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4265D"/>
    <a:srgbClr val="FFCC00"/>
    <a:srgbClr val="FEFCDE"/>
    <a:srgbClr val="304B6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Estilo temático 1 - Énfasis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Estilo temático 1 - Énfasis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2D5ABB26-0587-4C30-8999-92F81FD0307C}" styleName="Sin estilo ni cuadrícul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484" autoAdjust="0"/>
    <p:restoredTop sz="87654" autoAdjust="0"/>
  </p:normalViewPr>
  <p:slideViewPr>
    <p:cSldViewPr snapToGrid="0">
      <p:cViewPr varScale="1">
        <p:scale>
          <a:sx n="63" d="100"/>
          <a:sy n="63" d="100"/>
        </p:scale>
        <p:origin x="1476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561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slide" Target="slides/slide39.xml"/></Relationships>
</file>

<file path=ppt/drawings/_rels/vmlDrawing1.vml.rels><?xml version="1.0" encoding="UTF-8" standalone="yes"?>
<Relationships xmlns="http://schemas.openxmlformats.org/package/2006/relationships"><Relationship Id="rId8" Type="http://schemas.openxmlformats.org/officeDocument/2006/relationships/image" Target="../media/image19.wmf"/><Relationship Id="rId3" Type="http://schemas.openxmlformats.org/officeDocument/2006/relationships/image" Target="../media/image14.wmf"/><Relationship Id="rId7" Type="http://schemas.openxmlformats.org/officeDocument/2006/relationships/image" Target="../media/image18.wmf"/><Relationship Id="rId12" Type="http://schemas.openxmlformats.org/officeDocument/2006/relationships/image" Target="../media/image23.wmf"/><Relationship Id="rId2" Type="http://schemas.openxmlformats.org/officeDocument/2006/relationships/image" Target="../media/image13.wmf"/><Relationship Id="rId1" Type="http://schemas.openxmlformats.org/officeDocument/2006/relationships/image" Target="../media/image12.wmf"/><Relationship Id="rId6" Type="http://schemas.openxmlformats.org/officeDocument/2006/relationships/image" Target="../media/image17.wmf"/><Relationship Id="rId11" Type="http://schemas.openxmlformats.org/officeDocument/2006/relationships/image" Target="../media/image22.wmf"/><Relationship Id="rId5" Type="http://schemas.openxmlformats.org/officeDocument/2006/relationships/image" Target="../media/image16.wmf"/><Relationship Id="rId10" Type="http://schemas.openxmlformats.org/officeDocument/2006/relationships/image" Target="../media/image21.wmf"/><Relationship Id="rId4" Type="http://schemas.openxmlformats.org/officeDocument/2006/relationships/image" Target="../media/image15.wmf"/><Relationship Id="rId9" Type="http://schemas.openxmlformats.org/officeDocument/2006/relationships/image" Target="../media/image20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30.wmf"/><Relationship Id="rId2" Type="http://schemas.openxmlformats.org/officeDocument/2006/relationships/image" Target="../media/image29.wmf"/><Relationship Id="rId1" Type="http://schemas.openxmlformats.org/officeDocument/2006/relationships/image" Target="../media/image28.wmf"/><Relationship Id="rId5" Type="http://schemas.openxmlformats.org/officeDocument/2006/relationships/image" Target="../media/image32.wmf"/><Relationship Id="rId4" Type="http://schemas.openxmlformats.org/officeDocument/2006/relationships/image" Target="../media/image31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56.wmf"/><Relationship Id="rId2" Type="http://schemas.openxmlformats.org/officeDocument/2006/relationships/image" Target="../media/image55.wmf"/><Relationship Id="rId1" Type="http://schemas.openxmlformats.org/officeDocument/2006/relationships/image" Target="../media/image54.wmf"/><Relationship Id="rId5" Type="http://schemas.openxmlformats.org/officeDocument/2006/relationships/image" Target="../media/image58.wmf"/><Relationship Id="rId4" Type="http://schemas.openxmlformats.org/officeDocument/2006/relationships/image" Target="../media/image57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55.wmf"/><Relationship Id="rId2" Type="http://schemas.openxmlformats.org/officeDocument/2006/relationships/image" Target="../media/image54.wmf"/><Relationship Id="rId1" Type="http://schemas.openxmlformats.org/officeDocument/2006/relationships/image" Target="../media/image60.wmf"/><Relationship Id="rId6" Type="http://schemas.openxmlformats.org/officeDocument/2006/relationships/image" Target="../media/image58.wmf"/><Relationship Id="rId5" Type="http://schemas.openxmlformats.org/officeDocument/2006/relationships/image" Target="../media/image57.wmf"/><Relationship Id="rId4" Type="http://schemas.openxmlformats.org/officeDocument/2006/relationships/image" Target="../media/image56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62.wmf"/><Relationship Id="rId1" Type="http://schemas.openxmlformats.org/officeDocument/2006/relationships/image" Target="../media/image61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62.wmf"/><Relationship Id="rId2" Type="http://schemas.openxmlformats.org/officeDocument/2006/relationships/image" Target="../media/image61.wmf"/><Relationship Id="rId1" Type="http://schemas.openxmlformats.org/officeDocument/2006/relationships/image" Target="../media/image65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A4EFE1-FB87-4120-B862-EEDA500B0582}" type="datetimeFigureOut">
              <a:rPr lang="es-BO" smtClean="0"/>
              <a:pPr/>
              <a:t>13/06/2016</a:t>
            </a:fld>
            <a:endParaRPr lang="pt-BR" dirty="0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 dirty="0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pt-BR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87E083-E6BA-44D8-9E20-DE52ED8605FD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849502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87E083-E6BA-44D8-9E20-DE52ED8605FD}" type="slidenum">
              <a:rPr lang="pt-BR" smtClean="0">
                <a:solidFill>
                  <a:prstClr val="black"/>
                </a:solidFill>
              </a:rPr>
              <a:pPr/>
              <a:t>1</a:t>
            </a:fld>
            <a:endParaRPr lang="pt-B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08523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87E083-E6BA-44D8-9E20-DE52ED8605FD}" type="slidenum">
              <a:rPr lang="pt-BR" smtClean="0"/>
              <a:pPr/>
              <a:t>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590931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87E083-E6BA-44D8-9E20-DE52ED8605FD}" type="slidenum">
              <a:rPr lang="pt-BR" smtClean="0"/>
              <a:pPr/>
              <a:t>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36858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87E083-E6BA-44D8-9E20-DE52ED8605FD}" type="slidenum">
              <a:rPr lang="pt-BR" smtClean="0"/>
              <a:pPr/>
              <a:t>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305570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pt-BR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pt-BR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0FC6C-FC16-440D-BBB0-5696EEDE777C}" type="datetimeFigureOut">
              <a:rPr lang="es-BO" smtClean="0"/>
              <a:pPr/>
              <a:t>13/06/2016</a:t>
            </a:fld>
            <a:endParaRPr lang="pt-BR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2E5DB-60E8-400A-BCCE-AE6E5091CE33}" type="slidenum">
              <a:rPr lang="pt-BR" smtClean="0"/>
              <a:pPr/>
              <a:t>‹Nº›</a:t>
            </a:fld>
            <a:endParaRPr lang="pt-BR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pt-BR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pt-BR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0FC6C-FC16-440D-BBB0-5696EEDE777C}" type="datetimeFigureOut">
              <a:rPr lang="es-BO" smtClean="0"/>
              <a:pPr/>
              <a:t>13/06/2016</a:t>
            </a:fld>
            <a:endParaRPr lang="pt-BR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2E5DB-60E8-400A-BCCE-AE6E5091CE33}" type="slidenum">
              <a:rPr lang="pt-BR" smtClean="0"/>
              <a:pPr/>
              <a:t>‹Nº›</a:t>
            </a:fld>
            <a:endParaRPr lang="pt-BR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pt-BR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pt-BR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0FC6C-FC16-440D-BBB0-5696EEDE777C}" type="datetimeFigureOut">
              <a:rPr lang="es-BO" smtClean="0"/>
              <a:pPr/>
              <a:t>13/06/2016</a:t>
            </a:fld>
            <a:endParaRPr lang="pt-BR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2E5DB-60E8-400A-BCCE-AE6E5091CE33}" type="slidenum">
              <a:rPr lang="pt-BR" smtClean="0"/>
              <a:pPr/>
              <a:t>‹Nº›</a:t>
            </a:fld>
            <a:endParaRPr lang="pt-BR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s-ES" smtClean="0"/>
              <a:t>Haga clic para modificar el estilo de título del patrón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s-ES" smtClean="0"/>
              <a:t>Haga clic para modificar el estilo de subtítulo del patrón</a:t>
            </a:r>
            <a:endParaRPr lang="pt-BR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87032-5EBE-467F-9ECA-747FECE735EA}" type="datetimeFigureOut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13/06/2016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F5BF-DD28-4E1E-93C7-3C1D46DC184C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962175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pt-BR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pt-BR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87032-5EBE-467F-9ECA-747FECE735EA}" type="datetimeFigureOut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13/06/2016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F5BF-DD28-4E1E-93C7-3C1D46DC184C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93271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s-ES" smtClean="0"/>
              <a:t>Haga clic para modificar el estilo de título del patrón</a:t>
            </a:r>
            <a:endParaRPr lang="pt-BR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87032-5EBE-467F-9ECA-747FECE735EA}" type="datetimeFigureOut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13/06/2016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F5BF-DD28-4E1E-93C7-3C1D46DC184C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3653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pt-BR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pt-BR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pt-BR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87032-5EBE-467F-9ECA-747FECE735EA}" type="datetimeFigureOut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13/06/2016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F5BF-DD28-4E1E-93C7-3C1D46DC184C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700977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pt-BR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pt-BR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pt-BR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87032-5EBE-467F-9ECA-747FECE735EA}" type="datetimeFigureOut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13/06/2016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F5BF-DD28-4E1E-93C7-3C1D46DC184C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335691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pt-BR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87032-5EBE-467F-9ECA-747FECE735EA}" type="datetimeFigureOut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13/06/2016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F5BF-DD28-4E1E-93C7-3C1D46DC184C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859572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87032-5EBE-467F-9ECA-747FECE735EA}" type="datetimeFigureOut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13/06/2016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F5BF-DD28-4E1E-93C7-3C1D46DC184C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829898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s-ES" smtClean="0"/>
              <a:t>Haga clic para modificar el estilo de título del patrón</a:t>
            </a:r>
            <a:endParaRPr lang="pt-BR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pt-BR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87032-5EBE-467F-9ECA-747FECE735EA}" type="datetimeFigureOut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13/06/2016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F5BF-DD28-4E1E-93C7-3C1D46DC184C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94042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pt-BR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pt-BR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0FC6C-FC16-440D-BBB0-5696EEDE777C}" type="datetimeFigureOut">
              <a:rPr lang="es-BO" smtClean="0"/>
              <a:pPr/>
              <a:t>13/06/2016</a:t>
            </a:fld>
            <a:endParaRPr lang="pt-BR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2E5DB-60E8-400A-BCCE-AE6E5091CE33}" type="slidenum">
              <a:rPr lang="pt-BR" smtClean="0"/>
              <a:pPr/>
              <a:t>‹Nº›</a:t>
            </a:fld>
            <a:endParaRPr lang="pt-BR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s-ES" smtClean="0"/>
              <a:t>Haga clic para modificar el estilo de título del patrón</a:t>
            </a:r>
            <a:endParaRPr lang="pt-BR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pt-BR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87032-5EBE-467F-9ECA-747FECE735EA}" type="datetimeFigureOut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13/06/2016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F5BF-DD28-4E1E-93C7-3C1D46DC184C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513323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pt-BR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pt-BR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87032-5EBE-467F-9ECA-747FECE735EA}" type="datetimeFigureOut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13/06/2016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F5BF-DD28-4E1E-93C7-3C1D46DC184C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165842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pt-BR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pt-BR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87032-5EBE-467F-9ECA-747FECE735EA}" type="datetimeFigureOut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13/06/2016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F5BF-DD28-4E1E-93C7-3C1D46DC184C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13363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pt-BR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0FC6C-FC16-440D-BBB0-5696EEDE777C}" type="datetimeFigureOut">
              <a:rPr lang="es-BO" smtClean="0"/>
              <a:pPr/>
              <a:t>13/06/2016</a:t>
            </a:fld>
            <a:endParaRPr lang="pt-BR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2E5DB-60E8-400A-BCCE-AE6E5091CE33}" type="slidenum">
              <a:rPr lang="pt-BR" smtClean="0"/>
              <a:pPr/>
              <a:t>‹Nº›</a:t>
            </a:fld>
            <a:endParaRPr lang="pt-BR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pt-BR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pt-BR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pt-BR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0FC6C-FC16-440D-BBB0-5696EEDE777C}" type="datetimeFigureOut">
              <a:rPr lang="es-BO" smtClean="0"/>
              <a:pPr/>
              <a:t>13/06/2016</a:t>
            </a:fld>
            <a:endParaRPr lang="pt-BR" dirty="0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2E5DB-60E8-400A-BCCE-AE6E5091CE33}" type="slidenum">
              <a:rPr lang="pt-BR" smtClean="0"/>
              <a:pPr/>
              <a:t>‹Nº›</a:t>
            </a:fld>
            <a:endParaRPr lang="pt-BR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pt-BR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pt-BR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pt-BR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0FC6C-FC16-440D-BBB0-5696EEDE777C}" type="datetimeFigureOut">
              <a:rPr lang="es-BO" smtClean="0"/>
              <a:pPr/>
              <a:t>13/06/2016</a:t>
            </a:fld>
            <a:endParaRPr lang="pt-BR" dirty="0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2E5DB-60E8-400A-BCCE-AE6E5091CE33}" type="slidenum">
              <a:rPr lang="pt-BR" smtClean="0"/>
              <a:pPr/>
              <a:t>‹Nº›</a:t>
            </a:fld>
            <a:endParaRPr lang="pt-BR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pt-BR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0FC6C-FC16-440D-BBB0-5696EEDE777C}" type="datetimeFigureOut">
              <a:rPr lang="es-BO" smtClean="0"/>
              <a:pPr/>
              <a:t>13/06/2016</a:t>
            </a:fld>
            <a:endParaRPr lang="pt-BR" dirty="0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2E5DB-60E8-400A-BCCE-AE6E5091CE33}" type="slidenum">
              <a:rPr lang="pt-BR" smtClean="0"/>
              <a:pPr/>
              <a:t>‹Nº›</a:t>
            </a:fld>
            <a:endParaRPr lang="pt-BR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0FC6C-FC16-440D-BBB0-5696EEDE777C}" type="datetimeFigureOut">
              <a:rPr lang="es-BO" smtClean="0"/>
              <a:pPr/>
              <a:t>13/06/2016</a:t>
            </a:fld>
            <a:endParaRPr lang="pt-BR" dirty="0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2E5DB-60E8-400A-BCCE-AE6E5091CE33}" type="slidenum">
              <a:rPr lang="pt-BR" smtClean="0"/>
              <a:pPr/>
              <a:t>‹Nº›</a:t>
            </a:fld>
            <a:endParaRPr lang="pt-BR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pt-BR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pt-BR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0FC6C-FC16-440D-BBB0-5696EEDE777C}" type="datetimeFigureOut">
              <a:rPr lang="es-BO" smtClean="0"/>
              <a:pPr/>
              <a:t>13/06/2016</a:t>
            </a:fld>
            <a:endParaRPr lang="pt-BR" dirty="0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2E5DB-60E8-400A-BCCE-AE6E5091CE33}" type="slidenum">
              <a:rPr lang="pt-BR" smtClean="0"/>
              <a:pPr/>
              <a:t>‹Nº›</a:t>
            </a:fld>
            <a:endParaRPr lang="pt-BR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pt-BR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 dirty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0FC6C-FC16-440D-BBB0-5696EEDE777C}" type="datetimeFigureOut">
              <a:rPr lang="es-BO" smtClean="0"/>
              <a:pPr/>
              <a:t>13/06/2016</a:t>
            </a:fld>
            <a:endParaRPr lang="pt-BR" dirty="0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2E5DB-60E8-400A-BCCE-AE6E5091CE33}" type="slidenum">
              <a:rPr lang="pt-BR" smtClean="0"/>
              <a:pPr/>
              <a:t>‹Nº›</a:t>
            </a:fld>
            <a:endParaRPr lang="pt-BR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screen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pt-BR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pt-BR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60FC6C-FC16-440D-BBB0-5696EEDE777C}" type="datetimeFigureOut">
              <a:rPr lang="es-BO" smtClean="0"/>
              <a:pPr/>
              <a:t>13/06/2016</a:t>
            </a:fld>
            <a:endParaRPr lang="pt-BR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B2E5DB-60E8-400A-BCCE-AE6E5091CE33}" type="slidenum">
              <a:rPr lang="pt-BR" smtClean="0"/>
              <a:pPr/>
              <a:t>‹Nº›</a:t>
            </a:fld>
            <a:endParaRPr lang="pt-BR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B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pt-BR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pt-BR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787032-5EBE-467F-9ECA-747FECE735EA}" type="datetimeFigureOut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13/06/2016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49F5BF-DD28-4E1E-93C7-3C1D46DC184C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77833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png"/><Relationship Id="rId4" Type="http://schemas.openxmlformats.org/officeDocument/2006/relationships/image" Target="../media/image3.wm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.xml"/><Relationship Id="rId4" Type="http://schemas.openxmlformats.org/officeDocument/2006/relationships/image" Target="../media/image27.e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5.bin"/><Relationship Id="rId13" Type="http://schemas.openxmlformats.org/officeDocument/2006/relationships/image" Target="../media/image32.wmf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9.wmf"/><Relationship Id="rId12" Type="http://schemas.openxmlformats.org/officeDocument/2006/relationships/oleObject" Target="../embeddings/oleObject17.bin"/><Relationship Id="rId2" Type="http://schemas.openxmlformats.org/officeDocument/2006/relationships/tags" Target="../tags/tag5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14.bin"/><Relationship Id="rId11" Type="http://schemas.openxmlformats.org/officeDocument/2006/relationships/image" Target="../media/image31.wmf"/><Relationship Id="rId5" Type="http://schemas.openxmlformats.org/officeDocument/2006/relationships/image" Target="../media/image28.wmf"/><Relationship Id="rId10" Type="http://schemas.openxmlformats.org/officeDocument/2006/relationships/oleObject" Target="../embeddings/oleObject16.bin"/><Relationship Id="rId4" Type="http://schemas.openxmlformats.org/officeDocument/2006/relationships/oleObject" Target="../embeddings/oleObject13.bin"/><Relationship Id="rId9" Type="http://schemas.openxmlformats.org/officeDocument/2006/relationships/image" Target="../media/image30.w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6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33.wmf"/><Relationship Id="rId5" Type="http://schemas.openxmlformats.org/officeDocument/2006/relationships/oleObject" Target="../embeddings/oleObject18.bin"/><Relationship Id="rId4" Type="http://schemas.openxmlformats.org/officeDocument/2006/relationships/image" Target="../media/image34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.xml"/><Relationship Id="rId4" Type="http://schemas.openxmlformats.org/officeDocument/2006/relationships/image" Target="../media/image36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wmf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8.xml"/><Relationship Id="rId5" Type="http://schemas.openxmlformats.org/officeDocument/2006/relationships/image" Target="../media/image39.wmf"/><Relationship Id="rId4" Type="http://schemas.openxmlformats.org/officeDocument/2006/relationships/image" Target="../media/image38.wm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wmf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9.xml"/><Relationship Id="rId6" Type="http://schemas.openxmlformats.org/officeDocument/2006/relationships/image" Target="../media/image39.wmf"/><Relationship Id="rId5" Type="http://schemas.openxmlformats.org/officeDocument/2006/relationships/image" Target="../media/image43.wmf"/><Relationship Id="rId4" Type="http://schemas.openxmlformats.org/officeDocument/2006/relationships/image" Target="../media/image42.w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wmf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0.xml"/><Relationship Id="rId5" Type="http://schemas.openxmlformats.org/officeDocument/2006/relationships/image" Target="../media/image45.wmf"/><Relationship Id="rId4" Type="http://schemas.openxmlformats.org/officeDocument/2006/relationships/image" Target="../media/image44.w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wmf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1.xml"/><Relationship Id="rId5" Type="http://schemas.openxmlformats.org/officeDocument/2006/relationships/image" Target="../media/image46.wmf"/><Relationship Id="rId4" Type="http://schemas.openxmlformats.org/officeDocument/2006/relationships/image" Target="../media/image44.w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wmf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3.xml"/><Relationship Id="rId5" Type="http://schemas.openxmlformats.org/officeDocument/2006/relationships/image" Target="../media/image39.wmf"/><Relationship Id="rId4" Type="http://schemas.openxmlformats.org/officeDocument/2006/relationships/image" Target="../media/image49.w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5.xml"/><Relationship Id="rId4" Type="http://schemas.openxmlformats.org/officeDocument/2006/relationships/image" Target="../media/image52.emf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wmf"/><Relationship Id="rId13" Type="http://schemas.openxmlformats.org/officeDocument/2006/relationships/oleObject" Target="../embeddings/oleObject23.bin"/><Relationship Id="rId3" Type="http://schemas.openxmlformats.org/officeDocument/2006/relationships/slideLayout" Target="../slideLayouts/slideLayout7.xml"/><Relationship Id="rId7" Type="http://schemas.openxmlformats.org/officeDocument/2006/relationships/oleObject" Target="../embeddings/oleObject20.bin"/><Relationship Id="rId12" Type="http://schemas.openxmlformats.org/officeDocument/2006/relationships/image" Target="../media/image57.wmf"/><Relationship Id="rId2" Type="http://schemas.openxmlformats.org/officeDocument/2006/relationships/tags" Target="../tags/tag16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54.wmf"/><Relationship Id="rId11" Type="http://schemas.openxmlformats.org/officeDocument/2006/relationships/oleObject" Target="../embeddings/oleObject22.bin"/><Relationship Id="rId5" Type="http://schemas.openxmlformats.org/officeDocument/2006/relationships/oleObject" Target="../embeddings/oleObject19.bin"/><Relationship Id="rId15" Type="http://schemas.openxmlformats.org/officeDocument/2006/relationships/image" Target="../media/image53.emf"/><Relationship Id="rId10" Type="http://schemas.openxmlformats.org/officeDocument/2006/relationships/image" Target="../media/image56.wmf"/><Relationship Id="rId4" Type="http://schemas.openxmlformats.org/officeDocument/2006/relationships/image" Target="../media/image59.emf"/><Relationship Id="rId9" Type="http://schemas.openxmlformats.org/officeDocument/2006/relationships/oleObject" Target="../embeddings/oleObject21.bin"/><Relationship Id="rId14" Type="http://schemas.openxmlformats.org/officeDocument/2006/relationships/image" Target="../media/image58.wmf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wmf"/><Relationship Id="rId13" Type="http://schemas.openxmlformats.org/officeDocument/2006/relationships/oleObject" Target="../embeddings/oleObject28.bin"/><Relationship Id="rId3" Type="http://schemas.openxmlformats.org/officeDocument/2006/relationships/slideLayout" Target="../slideLayouts/slideLayout7.xml"/><Relationship Id="rId7" Type="http://schemas.openxmlformats.org/officeDocument/2006/relationships/oleObject" Target="../embeddings/oleObject25.bin"/><Relationship Id="rId12" Type="http://schemas.openxmlformats.org/officeDocument/2006/relationships/image" Target="../media/image56.wmf"/><Relationship Id="rId2" Type="http://schemas.openxmlformats.org/officeDocument/2006/relationships/tags" Target="../tags/tag17.xml"/><Relationship Id="rId16" Type="http://schemas.openxmlformats.org/officeDocument/2006/relationships/image" Target="../media/image58.wmf"/><Relationship Id="rId1" Type="http://schemas.openxmlformats.org/officeDocument/2006/relationships/vmlDrawing" Target="../drawings/vmlDrawing5.vml"/><Relationship Id="rId6" Type="http://schemas.openxmlformats.org/officeDocument/2006/relationships/image" Target="../media/image24.wmf"/><Relationship Id="rId11" Type="http://schemas.openxmlformats.org/officeDocument/2006/relationships/oleObject" Target="../embeddings/oleObject27.bin"/><Relationship Id="rId5" Type="http://schemas.openxmlformats.org/officeDocument/2006/relationships/image" Target="../media/image60.wmf"/><Relationship Id="rId15" Type="http://schemas.openxmlformats.org/officeDocument/2006/relationships/oleObject" Target="../embeddings/oleObject29.bin"/><Relationship Id="rId10" Type="http://schemas.openxmlformats.org/officeDocument/2006/relationships/image" Target="../media/image55.wmf"/><Relationship Id="rId4" Type="http://schemas.openxmlformats.org/officeDocument/2006/relationships/oleObject" Target="../embeddings/oleObject24.bin"/><Relationship Id="rId9" Type="http://schemas.openxmlformats.org/officeDocument/2006/relationships/oleObject" Target="../embeddings/oleObject26.bin"/><Relationship Id="rId14" Type="http://schemas.openxmlformats.org/officeDocument/2006/relationships/image" Target="../media/image57.wmf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1.bin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61.wmf"/><Relationship Id="rId2" Type="http://schemas.openxmlformats.org/officeDocument/2006/relationships/tags" Target="../tags/tag18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30.bin"/><Relationship Id="rId5" Type="http://schemas.openxmlformats.org/officeDocument/2006/relationships/image" Target="../media/image64.emf"/><Relationship Id="rId4" Type="http://schemas.openxmlformats.org/officeDocument/2006/relationships/image" Target="../media/image63.emf"/><Relationship Id="rId9" Type="http://schemas.openxmlformats.org/officeDocument/2006/relationships/image" Target="../media/image62.wmf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wmf"/><Relationship Id="rId3" Type="http://schemas.openxmlformats.org/officeDocument/2006/relationships/slideLayout" Target="../slideLayouts/slideLayout7.xml"/><Relationship Id="rId7" Type="http://schemas.openxmlformats.org/officeDocument/2006/relationships/oleObject" Target="../embeddings/oleObject33.bin"/><Relationship Id="rId2" Type="http://schemas.openxmlformats.org/officeDocument/2006/relationships/tags" Target="../tags/tag19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24.wmf"/><Relationship Id="rId5" Type="http://schemas.openxmlformats.org/officeDocument/2006/relationships/image" Target="../media/image65.wmf"/><Relationship Id="rId10" Type="http://schemas.openxmlformats.org/officeDocument/2006/relationships/image" Target="../media/image62.wmf"/><Relationship Id="rId4" Type="http://schemas.openxmlformats.org/officeDocument/2006/relationships/oleObject" Target="../embeddings/oleObject32.bin"/><Relationship Id="rId9" Type="http://schemas.openxmlformats.org/officeDocument/2006/relationships/oleObject" Target="../embeddings/oleObject34.bin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wmf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0.xml"/><Relationship Id="rId5" Type="http://schemas.openxmlformats.org/officeDocument/2006/relationships/image" Target="../media/image68.emf"/><Relationship Id="rId4" Type="http://schemas.openxmlformats.org/officeDocument/2006/relationships/image" Target="../media/image67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13" Type="http://schemas.openxmlformats.org/officeDocument/2006/relationships/image" Target="../media/image80.png"/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12" Type="http://schemas.openxmlformats.org/officeDocument/2006/relationships/image" Target="../media/image79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.png"/><Relationship Id="rId11" Type="http://schemas.openxmlformats.org/officeDocument/2006/relationships/image" Target="../media/image78.png"/><Relationship Id="rId5" Type="http://schemas.openxmlformats.org/officeDocument/2006/relationships/image" Target="../media/image72.png"/><Relationship Id="rId10" Type="http://schemas.openxmlformats.org/officeDocument/2006/relationships/image" Target="../media/image77.png"/><Relationship Id="rId4" Type="http://schemas.openxmlformats.org/officeDocument/2006/relationships/image" Target="../media/image71.png"/><Relationship Id="rId9" Type="http://schemas.openxmlformats.org/officeDocument/2006/relationships/image" Target="../media/image7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wmf"/><Relationship Id="rId13" Type="http://schemas.openxmlformats.org/officeDocument/2006/relationships/oleObject" Target="../embeddings/oleObject5.bin"/><Relationship Id="rId18" Type="http://schemas.openxmlformats.org/officeDocument/2006/relationships/image" Target="../media/image18.wmf"/><Relationship Id="rId26" Type="http://schemas.openxmlformats.org/officeDocument/2006/relationships/image" Target="../media/image22.wmf"/><Relationship Id="rId3" Type="http://schemas.openxmlformats.org/officeDocument/2006/relationships/slideLayout" Target="../slideLayouts/slideLayout7.xml"/><Relationship Id="rId21" Type="http://schemas.openxmlformats.org/officeDocument/2006/relationships/oleObject" Target="../embeddings/oleObject9.bin"/><Relationship Id="rId7" Type="http://schemas.openxmlformats.org/officeDocument/2006/relationships/oleObject" Target="../embeddings/oleObject2.bin"/><Relationship Id="rId12" Type="http://schemas.openxmlformats.org/officeDocument/2006/relationships/image" Target="../media/image15.wmf"/><Relationship Id="rId17" Type="http://schemas.openxmlformats.org/officeDocument/2006/relationships/oleObject" Target="../embeddings/oleObject7.bin"/><Relationship Id="rId25" Type="http://schemas.openxmlformats.org/officeDocument/2006/relationships/oleObject" Target="../embeddings/oleObject11.bin"/><Relationship Id="rId2" Type="http://schemas.openxmlformats.org/officeDocument/2006/relationships/tags" Target="../tags/tag2.xml"/><Relationship Id="rId16" Type="http://schemas.openxmlformats.org/officeDocument/2006/relationships/image" Target="../media/image17.wmf"/><Relationship Id="rId20" Type="http://schemas.openxmlformats.org/officeDocument/2006/relationships/image" Target="../media/image19.wmf"/><Relationship Id="rId1" Type="http://schemas.openxmlformats.org/officeDocument/2006/relationships/vmlDrawing" Target="../drawings/vmlDrawing1.vml"/><Relationship Id="rId6" Type="http://schemas.openxmlformats.org/officeDocument/2006/relationships/image" Target="../media/image12.wmf"/><Relationship Id="rId11" Type="http://schemas.openxmlformats.org/officeDocument/2006/relationships/oleObject" Target="../embeddings/oleObject4.bin"/><Relationship Id="rId24" Type="http://schemas.openxmlformats.org/officeDocument/2006/relationships/image" Target="../media/image21.wmf"/><Relationship Id="rId5" Type="http://schemas.openxmlformats.org/officeDocument/2006/relationships/oleObject" Target="../embeddings/oleObject1.bin"/><Relationship Id="rId15" Type="http://schemas.openxmlformats.org/officeDocument/2006/relationships/oleObject" Target="../embeddings/oleObject6.bin"/><Relationship Id="rId23" Type="http://schemas.openxmlformats.org/officeDocument/2006/relationships/oleObject" Target="../embeddings/oleObject10.bin"/><Relationship Id="rId28" Type="http://schemas.openxmlformats.org/officeDocument/2006/relationships/image" Target="../media/image23.wmf"/><Relationship Id="rId10" Type="http://schemas.openxmlformats.org/officeDocument/2006/relationships/image" Target="../media/image14.wmf"/><Relationship Id="rId19" Type="http://schemas.openxmlformats.org/officeDocument/2006/relationships/oleObject" Target="../embeddings/oleObject8.bin"/><Relationship Id="rId4" Type="http://schemas.openxmlformats.org/officeDocument/2006/relationships/image" Target="../media/image24.wmf"/><Relationship Id="rId9" Type="http://schemas.openxmlformats.org/officeDocument/2006/relationships/oleObject" Target="../embeddings/oleObject3.bin"/><Relationship Id="rId14" Type="http://schemas.openxmlformats.org/officeDocument/2006/relationships/image" Target="../media/image16.wmf"/><Relationship Id="rId22" Type="http://schemas.openxmlformats.org/officeDocument/2006/relationships/image" Target="../media/image20.wmf"/><Relationship Id="rId27" Type="http://schemas.openxmlformats.org/officeDocument/2006/relationships/oleObject" Target="../embeddings/oleObject12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26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CuadroTexto"/>
          <p:cNvSpPr txBox="1"/>
          <p:nvPr/>
        </p:nvSpPr>
        <p:spPr>
          <a:xfrm>
            <a:off x="2517291" y="2558609"/>
            <a:ext cx="6001869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algn="ctr"/>
            <a:r>
              <a:rPr lang="en-US" sz="2400" dirty="0" smtClean="0">
                <a:solidFill>
                  <a:srgbClr val="FFCC00"/>
                </a:solidFill>
                <a:effectLst>
                  <a:glow>
                    <a:prstClr val="black">
                      <a:lumMod val="95000"/>
                      <a:lumOff val="5000"/>
                    </a:prstClr>
                  </a:glow>
                </a:effectLst>
                <a:latin typeface="Arial Black" pitchFamily="34" charset="0"/>
              </a:rPr>
              <a:t>Research Internship Summary @ </a:t>
            </a:r>
            <a:r>
              <a:rPr lang="en-US" sz="2400" dirty="0" err="1" smtClean="0">
                <a:solidFill>
                  <a:srgbClr val="FFCC00"/>
                </a:solidFill>
                <a:effectLst>
                  <a:glow>
                    <a:prstClr val="black">
                      <a:lumMod val="95000"/>
                      <a:lumOff val="5000"/>
                    </a:prstClr>
                  </a:glow>
                </a:effectLst>
                <a:latin typeface="Arial Black" pitchFamily="34" charset="0"/>
              </a:rPr>
              <a:t>Istituto</a:t>
            </a:r>
            <a:r>
              <a:rPr lang="en-US" sz="2400" dirty="0" smtClean="0">
                <a:solidFill>
                  <a:srgbClr val="FFCC00"/>
                </a:solidFill>
                <a:effectLst>
                  <a:glow>
                    <a:prstClr val="black">
                      <a:lumMod val="95000"/>
                      <a:lumOff val="5000"/>
                    </a:prstClr>
                  </a:glow>
                </a:effectLst>
                <a:latin typeface="Arial Black" pitchFamily="34" charset="0"/>
              </a:rPr>
              <a:t> </a:t>
            </a:r>
            <a:r>
              <a:rPr lang="en-US" sz="2400" dirty="0" err="1" smtClean="0">
                <a:solidFill>
                  <a:srgbClr val="FFCC00"/>
                </a:solidFill>
                <a:effectLst>
                  <a:glow>
                    <a:prstClr val="black">
                      <a:lumMod val="95000"/>
                      <a:lumOff val="5000"/>
                    </a:prstClr>
                  </a:glow>
                </a:effectLst>
                <a:latin typeface="Arial Black" pitchFamily="34" charset="0"/>
              </a:rPr>
              <a:t>Italiano</a:t>
            </a:r>
            <a:r>
              <a:rPr lang="en-US" sz="2400" dirty="0" smtClean="0">
                <a:solidFill>
                  <a:srgbClr val="FFCC00"/>
                </a:solidFill>
                <a:effectLst>
                  <a:glow>
                    <a:prstClr val="black">
                      <a:lumMod val="95000"/>
                      <a:lumOff val="5000"/>
                    </a:prstClr>
                  </a:glow>
                </a:effectLst>
                <a:latin typeface="Arial Black" pitchFamily="34" charset="0"/>
              </a:rPr>
              <a:t> di </a:t>
            </a:r>
            <a:r>
              <a:rPr lang="en-US" sz="2400" dirty="0" err="1" smtClean="0">
                <a:solidFill>
                  <a:srgbClr val="FFCC00"/>
                </a:solidFill>
                <a:effectLst>
                  <a:glow>
                    <a:prstClr val="black">
                      <a:lumMod val="95000"/>
                      <a:lumOff val="5000"/>
                    </a:prstClr>
                  </a:glow>
                </a:effectLst>
                <a:latin typeface="Arial Black" pitchFamily="34" charset="0"/>
              </a:rPr>
              <a:t>Tecnologia</a:t>
            </a:r>
            <a:endParaRPr lang="en-US" sz="2400" dirty="0">
              <a:solidFill>
                <a:srgbClr val="FFCC00"/>
              </a:solidFill>
              <a:effectLst>
                <a:glow>
                  <a:prstClr val="black">
                    <a:lumMod val="95000"/>
                    <a:lumOff val="5000"/>
                  </a:prstClr>
                </a:glow>
              </a:effectLst>
              <a:latin typeface="Arial Black" pitchFamily="34" charset="0"/>
            </a:endParaRPr>
          </a:p>
        </p:txBody>
      </p:sp>
      <p:sp>
        <p:nvSpPr>
          <p:cNvPr id="21" name="20 CuadroTexto"/>
          <p:cNvSpPr txBox="1"/>
          <p:nvPr/>
        </p:nvSpPr>
        <p:spPr>
          <a:xfrm>
            <a:off x="3528929" y="6366329"/>
            <a:ext cx="23972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200" dirty="0" smtClean="0">
                <a:solidFill>
                  <a:schemeClr val="bg1">
                    <a:lumMod val="65000"/>
                  </a:schemeClr>
                </a:solidFill>
                <a:effectLst>
                  <a:glow rad="101600">
                    <a:schemeClr val="tx1">
                      <a:lumMod val="95000"/>
                      <a:lumOff val="5000"/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rPr>
              <a:t>Florianópolis, </a:t>
            </a:r>
            <a:r>
              <a:rPr lang="pt-BR" sz="1200" dirty="0" err="1" smtClean="0">
                <a:solidFill>
                  <a:schemeClr val="bg1">
                    <a:lumMod val="65000"/>
                  </a:schemeClr>
                </a:solidFill>
                <a:effectLst>
                  <a:glow rad="101600">
                    <a:schemeClr val="tx1">
                      <a:lumMod val="95000"/>
                      <a:lumOff val="5000"/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rPr>
              <a:t>June</a:t>
            </a:r>
            <a:r>
              <a:rPr lang="pt-BR" sz="1200" dirty="0" smtClean="0">
                <a:solidFill>
                  <a:schemeClr val="bg1">
                    <a:lumMod val="65000"/>
                  </a:schemeClr>
                </a:solidFill>
                <a:effectLst>
                  <a:glow rad="101600">
                    <a:schemeClr val="tx1">
                      <a:lumMod val="95000"/>
                      <a:lumOff val="5000"/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rPr>
              <a:t> - 2016 </a:t>
            </a:r>
            <a:endParaRPr lang="pt-BR" sz="1200" dirty="0">
              <a:solidFill>
                <a:schemeClr val="bg1">
                  <a:lumMod val="65000"/>
                </a:schemeClr>
              </a:solidFill>
              <a:effectLst>
                <a:glow rad="101600">
                  <a:schemeClr val="tx1">
                    <a:lumMod val="95000"/>
                    <a:lumOff val="5000"/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itchFamily="34" charset="0"/>
            </a:endParaRPr>
          </a:p>
        </p:txBody>
      </p:sp>
      <p:sp>
        <p:nvSpPr>
          <p:cNvPr id="2" name="Rectángulo 1"/>
          <p:cNvSpPr/>
          <p:nvPr/>
        </p:nvSpPr>
        <p:spPr>
          <a:xfrm>
            <a:off x="6783884" y="4492566"/>
            <a:ext cx="215959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1600" dirty="0" err="1" smtClean="0">
                <a:solidFill>
                  <a:schemeClr val="bg1"/>
                </a:solidFill>
                <a:effectLst>
                  <a:glow rad="101600">
                    <a:schemeClr val="tx1">
                      <a:lumMod val="95000"/>
                      <a:lumOff val="5000"/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rPr>
              <a:t>Job</a:t>
            </a:r>
            <a:r>
              <a:rPr lang="pt-BR" sz="1600" dirty="0" smtClean="0">
                <a:solidFill>
                  <a:schemeClr val="bg1"/>
                </a:solidFill>
                <a:effectLst>
                  <a:glow rad="101600">
                    <a:schemeClr val="tx1">
                      <a:lumMod val="95000"/>
                      <a:lumOff val="5000"/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rPr>
              <a:t> Ledezma</a:t>
            </a:r>
            <a:endParaRPr lang="pt-BR" sz="1600" dirty="0">
              <a:solidFill>
                <a:schemeClr val="bg1"/>
              </a:solidFill>
              <a:effectLst>
                <a:glow rad="101600">
                  <a:schemeClr val="tx1">
                    <a:lumMod val="95000"/>
                    <a:lumOff val="5000"/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itchFamily="34" charset="0"/>
            </a:endParaRPr>
          </a:p>
        </p:txBody>
      </p:sp>
      <p:grpSp>
        <p:nvGrpSpPr>
          <p:cNvPr id="6" name="Grupo 5"/>
          <p:cNvGrpSpPr/>
          <p:nvPr/>
        </p:nvGrpSpPr>
        <p:grpSpPr>
          <a:xfrm>
            <a:off x="391505" y="351051"/>
            <a:ext cx="3064410" cy="3536840"/>
            <a:chOff x="283555" y="223720"/>
            <a:chExt cx="3064410" cy="3536840"/>
          </a:xfrm>
        </p:grpSpPr>
        <p:grpSp>
          <p:nvGrpSpPr>
            <p:cNvPr id="32" name="Grupo 31"/>
            <p:cNvGrpSpPr/>
            <p:nvPr/>
          </p:nvGrpSpPr>
          <p:grpSpPr>
            <a:xfrm>
              <a:off x="473517" y="2431278"/>
              <a:ext cx="1541967" cy="1329282"/>
              <a:chOff x="5783596" y="455884"/>
              <a:chExt cx="2055956" cy="1772376"/>
            </a:xfrm>
          </p:grpSpPr>
          <p:sp>
            <p:nvSpPr>
              <p:cNvPr id="25" name="Hexágono 24"/>
              <p:cNvSpPr/>
              <p:nvPr/>
            </p:nvSpPr>
            <p:spPr>
              <a:xfrm>
                <a:off x="5783596" y="455884"/>
                <a:ext cx="2055956" cy="1772376"/>
              </a:xfrm>
              <a:prstGeom prst="hexagon">
                <a:avLst/>
              </a:prstGeom>
              <a:solidFill>
                <a:schemeClr val="bg1"/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350">
                  <a:solidFill>
                    <a:prstClr val="white"/>
                  </a:solidFill>
                </a:endParaRPr>
              </a:p>
            </p:txBody>
          </p:sp>
          <p:pic>
            <p:nvPicPr>
              <p:cNvPr id="3" name="Imagen 2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65615" y="1097280"/>
                <a:ext cx="1494622" cy="590474"/>
              </a:xfrm>
              <a:prstGeom prst="rect">
                <a:avLst/>
              </a:prstGeom>
            </p:spPr>
          </p:pic>
        </p:grpSp>
        <p:grpSp>
          <p:nvGrpSpPr>
            <p:cNvPr id="35" name="Grupo 34"/>
            <p:cNvGrpSpPr/>
            <p:nvPr/>
          </p:nvGrpSpPr>
          <p:grpSpPr>
            <a:xfrm>
              <a:off x="473517" y="960484"/>
              <a:ext cx="1541967" cy="1329282"/>
              <a:chOff x="2975313" y="499922"/>
              <a:chExt cx="2055956" cy="1772376"/>
            </a:xfrm>
          </p:grpSpPr>
          <p:sp>
            <p:nvSpPr>
              <p:cNvPr id="23" name="Hexágono 22"/>
              <p:cNvSpPr/>
              <p:nvPr/>
            </p:nvSpPr>
            <p:spPr>
              <a:xfrm>
                <a:off x="2975313" y="499922"/>
                <a:ext cx="2055956" cy="1772376"/>
              </a:xfrm>
              <a:prstGeom prst="hexagon">
                <a:avLst/>
              </a:prstGeom>
              <a:solidFill>
                <a:srgbClr val="24265D"/>
              </a:solidFill>
              <a:ln w="762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350">
                  <a:solidFill>
                    <a:prstClr val="white"/>
                  </a:solidFill>
                </a:endParaRPr>
              </a:p>
            </p:txBody>
          </p:sp>
          <p:pic>
            <p:nvPicPr>
              <p:cNvPr id="34" name="Imagen 33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99701" y="692251"/>
                <a:ext cx="1007180" cy="1387718"/>
              </a:xfrm>
              <a:prstGeom prst="rect">
                <a:avLst/>
              </a:prstGeom>
              <a:ln>
                <a:noFill/>
              </a:ln>
            </p:spPr>
          </p:pic>
        </p:grpSp>
        <p:sp>
          <p:nvSpPr>
            <p:cNvPr id="38" name="Hexágono 37"/>
            <p:cNvSpPr/>
            <p:nvPr/>
          </p:nvSpPr>
          <p:spPr>
            <a:xfrm>
              <a:off x="1805998" y="223720"/>
              <a:ext cx="1541967" cy="1329282"/>
            </a:xfrm>
            <a:prstGeom prst="hexagon">
              <a:avLst/>
            </a:prstGeom>
            <a:solidFill>
              <a:schemeClr val="bg1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350">
                <a:solidFill>
                  <a:prstClr val="white"/>
                </a:solidFill>
              </a:endParaRPr>
            </a:p>
          </p:txBody>
        </p:sp>
        <p:sp>
          <p:nvSpPr>
            <p:cNvPr id="50" name="Hexágono 49"/>
            <p:cNvSpPr/>
            <p:nvPr/>
          </p:nvSpPr>
          <p:spPr>
            <a:xfrm>
              <a:off x="283555" y="2231999"/>
              <a:ext cx="379924" cy="327521"/>
            </a:xfrm>
            <a:prstGeom prst="hexagon">
              <a:avLst/>
            </a:prstGeom>
            <a:solidFill>
              <a:schemeClr val="bg1"/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350">
                <a:solidFill>
                  <a:prstClr val="white"/>
                </a:solidFill>
              </a:endParaRPr>
            </a:p>
          </p:txBody>
        </p:sp>
        <p:sp>
          <p:nvSpPr>
            <p:cNvPr id="54" name="Hexágono 53"/>
            <p:cNvSpPr/>
            <p:nvPr/>
          </p:nvSpPr>
          <p:spPr>
            <a:xfrm>
              <a:off x="1405895" y="442740"/>
              <a:ext cx="379924" cy="327521"/>
            </a:xfrm>
            <a:prstGeom prst="hexagon">
              <a:avLst/>
            </a:prstGeom>
            <a:solidFill>
              <a:schemeClr val="bg1"/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350">
                <a:solidFill>
                  <a:prstClr val="white"/>
                </a:solidFill>
              </a:endParaRPr>
            </a:p>
          </p:txBody>
        </p:sp>
        <p:pic>
          <p:nvPicPr>
            <p:cNvPr id="176130" name="Picture 2" descr="http://www.iit.it/images/20-test-images/iit-advr-logo-v3.png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3778"/>
            <a:stretch/>
          </p:blipFill>
          <p:spPr bwMode="auto">
            <a:xfrm>
              <a:off x="2176429" y="617584"/>
              <a:ext cx="854831" cy="6023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2" name="Rectángulo 21"/>
          <p:cNvSpPr/>
          <p:nvPr/>
        </p:nvSpPr>
        <p:spPr>
          <a:xfrm>
            <a:off x="5377269" y="4491205"/>
            <a:ext cx="1406615" cy="3399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1600" dirty="0" err="1" smtClean="0">
                <a:solidFill>
                  <a:schemeClr val="accent4"/>
                </a:solidFill>
                <a:effectLst>
                  <a:glow rad="101600">
                    <a:schemeClr val="tx1">
                      <a:lumMod val="95000"/>
                      <a:lumOff val="5000"/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rPr>
              <a:t>Presenter</a:t>
            </a:r>
            <a:r>
              <a:rPr lang="pt-BR" sz="1600" dirty="0" smtClean="0">
                <a:solidFill>
                  <a:schemeClr val="accent4"/>
                </a:solidFill>
                <a:effectLst>
                  <a:glow rad="101600">
                    <a:schemeClr val="tx1">
                      <a:lumMod val="95000"/>
                      <a:lumOff val="5000"/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rPr>
              <a:t>:</a:t>
            </a:r>
            <a:endParaRPr lang="pt-BR" sz="1600" dirty="0">
              <a:solidFill>
                <a:schemeClr val="accent4"/>
              </a:solidFill>
              <a:effectLst>
                <a:glow rad="101600">
                  <a:schemeClr val="tx1">
                    <a:lumMod val="95000"/>
                    <a:lumOff val="5000"/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943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68 Grupo"/>
          <p:cNvGrpSpPr/>
          <p:nvPr/>
        </p:nvGrpSpPr>
        <p:grpSpPr>
          <a:xfrm>
            <a:off x="3268770" y="1076545"/>
            <a:ext cx="5465445" cy="4944777"/>
            <a:chOff x="3268770" y="1076545"/>
            <a:chExt cx="5465445" cy="4944777"/>
          </a:xfrm>
        </p:grpSpPr>
        <p:sp>
          <p:nvSpPr>
            <p:cNvPr id="56" name="55 Pentágono"/>
            <p:cNvSpPr/>
            <p:nvPr/>
          </p:nvSpPr>
          <p:spPr>
            <a:xfrm>
              <a:off x="3807108" y="4049504"/>
              <a:ext cx="4927107" cy="498024"/>
            </a:xfrm>
            <a:prstGeom prst="homePlate">
              <a:avLst/>
            </a:prstGeom>
            <a:ln w="28575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pt-BR" sz="1500" dirty="0"/>
            </a:p>
          </p:txBody>
        </p:sp>
        <p:sp>
          <p:nvSpPr>
            <p:cNvPr id="58" name="57 Pentágono"/>
            <p:cNvSpPr/>
            <p:nvPr/>
          </p:nvSpPr>
          <p:spPr>
            <a:xfrm>
              <a:off x="3807108" y="4640054"/>
              <a:ext cx="4927107" cy="498024"/>
            </a:xfrm>
            <a:prstGeom prst="homePlate">
              <a:avLst/>
            </a:prstGeom>
            <a:ln w="28575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pt-BR" sz="1500" dirty="0"/>
            </a:p>
          </p:txBody>
        </p:sp>
        <p:sp>
          <p:nvSpPr>
            <p:cNvPr id="55" name="54 Pentágono"/>
            <p:cNvSpPr/>
            <p:nvPr/>
          </p:nvSpPr>
          <p:spPr>
            <a:xfrm>
              <a:off x="3807108" y="3458954"/>
              <a:ext cx="4927107" cy="498024"/>
            </a:xfrm>
            <a:prstGeom prst="homePlate">
              <a:avLst/>
            </a:prstGeom>
            <a:ln w="28575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pt-BR" sz="1500" dirty="0"/>
            </a:p>
          </p:txBody>
        </p:sp>
        <p:sp>
          <p:nvSpPr>
            <p:cNvPr id="54" name="53 Pentágono"/>
            <p:cNvSpPr/>
            <p:nvPr/>
          </p:nvSpPr>
          <p:spPr>
            <a:xfrm>
              <a:off x="3807108" y="2868404"/>
              <a:ext cx="4927107" cy="498024"/>
            </a:xfrm>
            <a:prstGeom prst="homePlate">
              <a:avLst/>
            </a:prstGeom>
            <a:ln w="28575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pt-BR" sz="1500" dirty="0"/>
            </a:p>
          </p:txBody>
        </p:sp>
        <p:sp>
          <p:nvSpPr>
            <p:cNvPr id="50" name="49 Pentágono"/>
            <p:cNvSpPr/>
            <p:nvPr/>
          </p:nvSpPr>
          <p:spPr>
            <a:xfrm>
              <a:off x="3807108" y="1687304"/>
              <a:ext cx="4927107" cy="498024"/>
            </a:xfrm>
            <a:prstGeom prst="homePlate">
              <a:avLst/>
            </a:prstGeom>
            <a:ln w="28575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pt-BR" sz="1500" dirty="0"/>
            </a:p>
          </p:txBody>
        </p:sp>
        <p:sp>
          <p:nvSpPr>
            <p:cNvPr id="21" name="20 Pentágono"/>
            <p:cNvSpPr/>
            <p:nvPr/>
          </p:nvSpPr>
          <p:spPr>
            <a:xfrm>
              <a:off x="3807108" y="1096754"/>
              <a:ext cx="4927107" cy="498024"/>
            </a:xfrm>
            <a:prstGeom prst="homePlate">
              <a:avLst/>
            </a:prstGeom>
            <a:ln w="28575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pt-BR" sz="1500" dirty="0"/>
            </a:p>
          </p:txBody>
        </p:sp>
        <p:sp>
          <p:nvSpPr>
            <p:cNvPr id="24" name="23 Cheurón"/>
            <p:cNvSpPr/>
            <p:nvPr/>
          </p:nvSpPr>
          <p:spPr>
            <a:xfrm rot="5400000">
              <a:off x="3141209" y="1204106"/>
              <a:ext cx="810924" cy="555802"/>
            </a:xfrm>
            <a:prstGeom prst="chevron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pt-BR" sz="2400" b="1" dirty="0" smtClean="0">
                <a:solidFill>
                  <a:schemeClr val="bg1"/>
                </a:solidFill>
                <a:latin typeface="Arial Black" pitchFamily="34" charset="0"/>
                <a:cs typeface="Aharoni" pitchFamily="2" charset="-79"/>
              </a:endParaRPr>
            </a:p>
            <a:p>
              <a:pPr algn="ctr"/>
              <a:r>
                <a:rPr lang="pt-BR" sz="2000" b="1" dirty="0" smtClean="0">
                  <a:solidFill>
                    <a:schemeClr val="bg1"/>
                  </a:solidFill>
                  <a:latin typeface="Arial Black" pitchFamily="34" charset="0"/>
                  <a:cs typeface="Aharoni" pitchFamily="2" charset="-79"/>
                </a:rPr>
                <a:t>1</a:t>
              </a:r>
            </a:p>
            <a:p>
              <a:pPr algn="ctr"/>
              <a:endParaRPr lang="pt-BR" sz="2000" b="1" dirty="0">
                <a:solidFill>
                  <a:schemeClr val="bg1"/>
                </a:solidFill>
                <a:latin typeface="Arial Black" pitchFamily="34" charset="0"/>
                <a:cs typeface="Aharoni" pitchFamily="2" charset="-79"/>
              </a:endParaRPr>
            </a:p>
          </p:txBody>
        </p:sp>
        <p:sp>
          <p:nvSpPr>
            <p:cNvPr id="25" name="24 Cheurón"/>
            <p:cNvSpPr/>
            <p:nvPr/>
          </p:nvSpPr>
          <p:spPr>
            <a:xfrm rot="5400000">
              <a:off x="3141209" y="1794656"/>
              <a:ext cx="810924" cy="555802"/>
            </a:xfrm>
            <a:prstGeom prst="chevron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pt-BR" sz="2400" b="1" dirty="0" smtClean="0">
                <a:solidFill>
                  <a:schemeClr val="bg1"/>
                </a:solidFill>
                <a:latin typeface="Arial Black" pitchFamily="34" charset="0"/>
                <a:cs typeface="Aharoni" pitchFamily="2" charset="-79"/>
              </a:endParaRPr>
            </a:p>
            <a:p>
              <a:pPr algn="ctr"/>
              <a:r>
                <a:rPr lang="en-US" sz="2000" b="1" dirty="0" smtClean="0">
                  <a:solidFill>
                    <a:schemeClr val="bg1"/>
                  </a:solidFill>
                  <a:latin typeface="Arial Black" pitchFamily="34" charset="0"/>
                  <a:cs typeface="Aharoni" pitchFamily="2" charset="-79"/>
                </a:rPr>
                <a:t>2</a:t>
              </a:r>
            </a:p>
            <a:p>
              <a:pPr algn="ctr"/>
              <a:endParaRPr lang="pt-BR" sz="2000" b="1" dirty="0">
                <a:solidFill>
                  <a:schemeClr val="bg1"/>
                </a:solidFill>
                <a:latin typeface="Arial Black" pitchFamily="34" charset="0"/>
                <a:cs typeface="Aharoni" pitchFamily="2" charset="-79"/>
              </a:endParaRPr>
            </a:p>
          </p:txBody>
        </p:sp>
        <p:sp>
          <p:nvSpPr>
            <p:cNvPr id="28" name="27 Cheurón"/>
            <p:cNvSpPr/>
            <p:nvPr/>
          </p:nvSpPr>
          <p:spPr>
            <a:xfrm rot="5400000">
              <a:off x="3141209" y="2385207"/>
              <a:ext cx="810924" cy="555802"/>
            </a:xfrm>
            <a:prstGeom prst="chevron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pt-BR" sz="2400" b="1" dirty="0" smtClean="0">
                <a:solidFill>
                  <a:schemeClr val="bg1"/>
                </a:solidFill>
                <a:latin typeface="Arial Black" pitchFamily="34" charset="0"/>
                <a:cs typeface="Aharoni" pitchFamily="2" charset="-79"/>
              </a:endParaRPr>
            </a:p>
            <a:p>
              <a:pPr algn="ctr"/>
              <a:r>
                <a:rPr lang="en-US" sz="2000" b="1" dirty="0" smtClean="0">
                  <a:solidFill>
                    <a:schemeClr val="bg1"/>
                  </a:solidFill>
                  <a:latin typeface="Arial Black" pitchFamily="34" charset="0"/>
                  <a:cs typeface="Aharoni" pitchFamily="2" charset="-79"/>
                </a:rPr>
                <a:t>3</a:t>
              </a:r>
            </a:p>
            <a:p>
              <a:pPr algn="ctr"/>
              <a:endParaRPr lang="pt-BR" sz="2000" b="1" dirty="0">
                <a:solidFill>
                  <a:schemeClr val="bg1"/>
                </a:solidFill>
                <a:latin typeface="Arial Black" pitchFamily="34" charset="0"/>
                <a:cs typeface="Aharoni" pitchFamily="2" charset="-79"/>
              </a:endParaRPr>
            </a:p>
          </p:txBody>
        </p:sp>
        <p:sp>
          <p:nvSpPr>
            <p:cNvPr id="29" name="28 Cheurón"/>
            <p:cNvSpPr/>
            <p:nvPr/>
          </p:nvSpPr>
          <p:spPr>
            <a:xfrm rot="5400000">
              <a:off x="3141209" y="2975757"/>
              <a:ext cx="810924" cy="555802"/>
            </a:xfrm>
            <a:prstGeom prst="chevron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pt-BR" sz="2400" b="1" dirty="0" smtClean="0">
                <a:solidFill>
                  <a:schemeClr val="bg1"/>
                </a:solidFill>
                <a:latin typeface="Arial Black" pitchFamily="34" charset="0"/>
                <a:cs typeface="Aharoni" pitchFamily="2" charset="-79"/>
              </a:endParaRPr>
            </a:p>
            <a:p>
              <a:pPr algn="ctr"/>
              <a:r>
                <a:rPr lang="en-US" sz="2000" b="1" dirty="0" smtClean="0">
                  <a:solidFill>
                    <a:schemeClr val="bg1"/>
                  </a:solidFill>
                  <a:latin typeface="Arial Black" pitchFamily="34" charset="0"/>
                  <a:cs typeface="Aharoni" pitchFamily="2" charset="-79"/>
                </a:rPr>
                <a:t>4</a:t>
              </a:r>
            </a:p>
            <a:p>
              <a:pPr algn="ctr"/>
              <a:endParaRPr lang="pt-BR" sz="2000" b="1" dirty="0">
                <a:solidFill>
                  <a:schemeClr val="bg1"/>
                </a:solidFill>
                <a:latin typeface="Arial Black" pitchFamily="34" charset="0"/>
                <a:cs typeface="Aharoni" pitchFamily="2" charset="-79"/>
              </a:endParaRPr>
            </a:p>
          </p:txBody>
        </p:sp>
        <p:sp>
          <p:nvSpPr>
            <p:cNvPr id="31" name="30 Cheurón"/>
            <p:cNvSpPr/>
            <p:nvPr/>
          </p:nvSpPr>
          <p:spPr>
            <a:xfrm rot="5400000">
              <a:off x="3141209" y="3566308"/>
              <a:ext cx="810924" cy="555802"/>
            </a:xfrm>
            <a:prstGeom prst="chevron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pt-BR" sz="2400" b="1" dirty="0" smtClean="0">
                <a:solidFill>
                  <a:schemeClr val="bg1"/>
                </a:solidFill>
                <a:latin typeface="Arial Black" pitchFamily="34" charset="0"/>
                <a:cs typeface="Aharoni" pitchFamily="2" charset="-79"/>
              </a:endParaRPr>
            </a:p>
            <a:p>
              <a:pPr algn="ctr"/>
              <a:r>
                <a:rPr lang="en-US" sz="2000" b="1" dirty="0" smtClean="0">
                  <a:solidFill>
                    <a:schemeClr val="bg1"/>
                  </a:solidFill>
                  <a:latin typeface="Arial Black" pitchFamily="34" charset="0"/>
                  <a:cs typeface="Aharoni" pitchFamily="2" charset="-79"/>
                </a:rPr>
                <a:t>5</a:t>
              </a:r>
            </a:p>
            <a:p>
              <a:pPr algn="ctr"/>
              <a:endParaRPr lang="pt-BR" sz="2000" b="1" dirty="0">
                <a:solidFill>
                  <a:schemeClr val="bg1"/>
                </a:solidFill>
                <a:latin typeface="Arial Black" pitchFamily="34" charset="0"/>
                <a:cs typeface="Aharoni" pitchFamily="2" charset="-79"/>
              </a:endParaRPr>
            </a:p>
          </p:txBody>
        </p:sp>
        <p:sp>
          <p:nvSpPr>
            <p:cNvPr id="34" name="33 Cheurón"/>
            <p:cNvSpPr/>
            <p:nvPr/>
          </p:nvSpPr>
          <p:spPr>
            <a:xfrm rot="5400000">
              <a:off x="3141209" y="4156859"/>
              <a:ext cx="810924" cy="555802"/>
            </a:xfrm>
            <a:prstGeom prst="chevron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pt-BR" sz="2400" b="1" dirty="0" smtClean="0">
                <a:solidFill>
                  <a:schemeClr val="bg1"/>
                </a:solidFill>
                <a:latin typeface="Arial Black" pitchFamily="34" charset="0"/>
                <a:cs typeface="Aharoni" pitchFamily="2" charset="-79"/>
              </a:endParaRPr>
            </a:p>
            <a:p>
              <a:pPr algn="ctr"/>
              <a:r>
                <a:rPr lang="en-US" sz="2000" b="1" dirty="0" smtClean="0">
                  <a:solidFill>
                    <a:schemeClr val="bg1"/>
                  </a:solidFill>
                  <a:latin typeface="Arial Black" pitchFamily="34" charset="0"/>
                  <a:cs typeface="Aharoni" pitchFamily="2" charset="-79"/>
                </a:rPr>
                <a:t>6</a:t>
              </a:r>
            </a:p>
            <a:p>
              <a:pPr algn="ctr"/>
              <a:endParaRPr lang="pt-BR" sz="2000" b="1" dirty="0">
                <a:solidFill>
                  <a:schemeClr val="bg1"/>
                </a:solidFill>
                <a:latin typeface="Arial Black" pitchFamily="34" charset="0"/>
                <a:cs typeface="Aharoni" pitchFamily="2" charset="-79"/>
              </a:endParaRPr>
            </a:p>
          </p:txBody>
        </p:sp>
        <p:sp>
          <p:nvSpPr>
            <p:cNvPr id="35" name="34 Cheurón"/>
            <p:cNvSpPr/>
            <p:nvPr/>
          </p:nvSpPr>
          <p:spPr>
            <a:xfrm rot="5400000">
              <a:off x="3141209" y="4747409"/>
              <a:ext cx="810924" cy="555802"/>
            </a:xfrm>
            <a:prstGeom prst="chevron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pt-BR" sz="2400" b="1" dirty="0" smtClean="0">
                <a:solidFill>
                  <a:schemeClr val="bg1"/>
                </a:solidFill>
                <a:latin typeface="Arial Black" pitchFamily="34" charset="0"/>
                <a:cs typeface="Aharoni" pitchFamily="2" charset="-79"/>
              </a:endParaRPr>
            </a:p>
            <a:p>
              <a:pPr algn="ctr"/>
              <a:r>
                <a:rPr lang="en-US" sz="2000" b="1" dirty="0" smtClean="0">
                  <a:solidFill>
                    <a:schemeClr val="bg1"/>
                  </a:solidFill>
                  <a:latin typeface="Arial Black" pitchFamily="34" charset="0"/>
                  <a:cs typeface="Aharoni" pitchFamily="2" charset="-79"/>
                </a:rPr>
                <a:t>7</a:t>
              </a:r>
            </a:p>
            <a:p>
              <a:pPr algn="ctr"/>
              <a:endParaRPr lang="pt-BR" sz="2000" b="1" dirty="0">
                <a:solidFill>
                  <a:schemeClr val="bg1"/>
                </a:solidFill>
                <a:latin typeface="Arial Black" pitchFamily="34" charset="0"/>
                <a:cs typeface="Aharoni" pitchFamily="2" charset="-79"/>
              </a:endParaRPr>
            </a:p>
          </p:txBody>
        </p:sp>
        <p:sp>
          <p:nvSpPr>
            <p:cNvPr id="42" name="41 Rectángulo"/>
            <p:cNvSpPr/>
            <p:nvPr/>
          </p:nvSpPr>
          <p:spPr>
            <a:xfrm>
              <a:off x="3869635" y="1765001"/>
              <a:ext cx="3790160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pt-BR" sz="1600" dirty="0" err="1" smtClean="0"/>
                <a:t>Templates</a:t>
              </a:r>
              <a:endParaRPr lang="pt-BR" sz="1600" dirty="0"/>
            </a:p>
          </p:txBody>
        </p:sp>
        <p:sp>
          <p:nvSpPr>
            <p:cNvPr id="44" name="43 Rectángulo"/>
            <p:cNvSpPr/>
            <p:nvPr/>
          </p:nvSpPr>
          <p:spPr>
            <a:xfrm>
              <a:off x="3886070" y="2936576"/>
              <a:ext cx="3688000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pt-BR" sz="1600" dirty="0" err="1" smtClean="0"/>
                <a:t>Synthesize</a:t>
              </a:r>
              <a:r>
                <a:rPr lang="pt-BR" sz="1600" dirty="0" smtClean="0"/>
                <a:t> nominal L</a:t>
              </a:r>
              <a:r>
                <a:rPr lang="pt-BR" sz="1200" dirty="0" smtClean="0"/>
                <a:t>0</a:t>
              </a:r>
              <a:r>
                <a:rPr lang="pt-BR" sz="1600" dirty="0" smtClean="0"/>
                <a:t>(s)</a:t>
              </a:r>
              <a:endParaRPr lang="pt-BR" sz="1600" dirty="0"/>
            </a:p>
          </p:txBody>
        </p:sp>
        <p:sp>
          <p:nvSpPr>
            <p:cNvPr id="45" name="44 Rectángulo"/>
            <p:cNvSpPr/>
            <p:nvPr/>
          </p:nvSpPr>
          <p:spPr>
            <a:xfrm>
              <a:off x="3860707" y="3527126"/>
              <a:ext cx="3587307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pt-BR" sz="1600" dirty="0" smtClean="0"/>
                <a:t>Loop </a:t>
              </a:r>
              <a:r>
                <a:rPr lang="pt-BR" sz="1600" dirty="0" err="1" smtClean="0"/>
                <a:t>shaping</a:t>
              </a:r>
              <a:r>
                <a:rPr lang="pt-BR" sz="1600" dirty="0" smtClean="0"/>
                <a:t> </a:t>
              </a:r>
              <a:r>
                <a:rPr lang="pt-BR" sz="1600" dirty="0" err="1" smtClean="0"/>
                <a:t>of</a:t>
              </a:r>
              <a:r>
                <a:rPr lang="pt-BR" sz="1600" dirty="0" smtClean="0"/>
                <a:t> </a:t>
              </a:r>
              <a:r>
                <a:rPr lang="pt-BR" sz="1600" dirty="0" err="1" smtClean="0"/>
                <a:t>the</a:t>
              </a:r>
              <a:r>
                <a:rPr lang="pt-BR" sz="1600" dirty="0" smtClean="0"/>
                <a:t> </a:t>
              </a:r>
              <a:r>
                <a:rPr lang="pt-BR" sz="1600" dirty="0" err="1" smtClean="0"/>
                <a:t>controller</a:t>
              </a:r>
              <a:r>
                <a:rPr lang="pt-BR" sz="1600" dirty="0" smtClean="0"/>
                <a:t> G(s)</a:t>
              </a:r>
              <a:endParaRPr lang="pt-BR" sz="1600" dirty="0"/>
            </a:p>
          </p:txBody>
        </p:sp>
        <p:sp>
          <p:nvSpPr>
            <p:cNvPr id="47" name="46 Cheurón"/>
            <p:cNvSpPr/>
            <p:nvPr/>
          </p:nvSpPr>
          <p:spPr>
            <a:xfrm rot="5400000">
              <a:off x="3141209" y="5337959"/>
              <a:ext cx="810924" cy="555802"/>
            </a:xfrm>
            <a:prstGeom prst="chevron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pt-BR" sz="2400" b="1" dirty="0" smtClean="0">
                <a:solidFill>
                  <a:schemeClr val="bg1"/>
                </a:solidFill>
                <a:latin typeface="Arial Black" pitchFamily="34" charset="0"/>
                <a:cs typeface="Aharoni" pitchFamily="2" charset="-79"/>
              </a:endParaRPr>
            </a:p>
            <a:p>
              <a:pPr algn="ctr"/>
              <a:r>
                <a:rPr lang="en-US" sz="2000" b="1" dirty="0" smtClean="0">
                  <a:solidFill>
                    <a:schemeClr val="bg1"/>
                  </a:solidFill>
                  <a:latin typeface="Arial Black" pitchFamily="34" charset="0"/>
                  <a:cs typeface="Aharoni" pitchFamily="2" charset="-79"/>
                </a:rPr>
                <a:t>8</a:t>
              </a:r>
            </a:p>
            <a:p>
              <a:pPr algn="ctr"/>
              <a:endParaRPr lang="pt-BR" sz="2000" b="1" dirty="0">
                <a:solidFill>
                  <a:schemeClr val="bg1"/>
                </a:solidFill>
                <a:latin typeface="Arial Black" pitchFamily="34" charset="0"/>
                <a:cs typeface="Aharoni" pitchFamily="2" charset="-79"/>
              </a:endParaRPr>
            </a:p>
          </p:txBody>
        </p:sp>
        <p:sp>
          <p:nvSpPr>
            <p:cNvPr id="49" name="48 Rectángulo"/>
            <p:cNvSpPr/>
            <p:nvPr/>
          </p:nvSpPr>
          <p:spPr>
            <a:xfrm>
              <a:off x="3887895" y="1178091"/>
              <a:ext cx="4572000" cy="338554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sz="1600" dirty="0" smtClean="0"/>
                <a:t>Time domain and frequency domain requirements</a:t>
              </a:r>
            </a:p>
          </p:txBody>
        </p:sp>
        <p:sp>
          <p:nvSpPr>
            <p:cNvPr id="51" name="50 Pentágono"/>
            <p:cNvSpPr/>
            <p:nvPr/>
          </p:nvSpPr>
          <p:spPr>
            <a:xfrm>
              <a:off x="3807108" y="2268329"/>
              <a:ext cx="4927107" cy="498024"/>
            </a:xfrm>
            <a:prstGeom prst="homePlate">
              <a:avLst/>
            </a:prstGeom>
            <a:ln w="28575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pt-BR" sz="1500" dirty="0"/>
            </a:p>
          </p:txBody>
        </p:sp>
        <p:sp>
          <p:nvSpPr>
            <p:cNvPr id="43" name="42 Rectángulo"/>
            <p:cNvSpPr/>
            <p:nvPr/>
          </p:nvSpPr>
          <p:spPr>
            <a:xfrm>
              <a:off x="3857875" y="2346845"/>
              <a:ext cx="4602020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pt-BR" sz="1600" dirty="0" err="1" smtClean="0"/>
                <a:t>Stability</a:t>
              </a:r>
              <a:r>
                <a:rPr lang="pt-BR" sz="1600" dirty="0" smtClean="0"/>
                <a:t>, </a:t>
              </a:r>
              <a:r>
                <a:rPr lang="pt-BR" sz="1600" dirty="0" err="1" smtClean="0"/>
                <a:t>disturbance</a:t>
              </a:r>
              <a:r>
                <a:rPr lang="pt-BR" sz="1600" dirty="0" smtClean="0"/>
                <a:t> </a:t>
              </a:r>
              <a:r>
                <a:rPr lang="pt-BR" sz="1600" dirty="0" err="1" smtClean="0"/>
                <a:t>and</a:t>
              </a:r>
              <a:r>
                <a:rPr lang="pt-BR" sz="1600" dirty="0" smtClean="0"/>
                <a:t> </a:t>
              </a:r>
              <a:r>
                <a:rPr lang="pt-BR" sz="1600" dirty="0" err="1" smtClean="0"/>
                <a:t>tracking</a:t>
              </a:r>
              <a:r>
                <a:rPr lang="pt-BR" sz="1600" dirty="0" smtClean="0"/>
                <a:t> </a:t>
              </a:r>
              <a:r>
                <a:rPr lang="pt-BR" sz="1600" dirty="0" err="1" smtClean="0"/>
                <a:t>bounds</a:t>
              </a:r>
              <a:r>
                <a:rPr lang="pt-BR" sz="1600" dirty="0" smtClean="0"/>
                <a:t> </a:t>
              </a:r>
              <a:endParaRPr lang="pt-BR" sz="1600" dirty="0"/>
            </a:p>
          </p:txBody>
        </p:sp>
        <p:sp>
          <p:nvSpPr>
            <p:cNvPr id="46" name="45 Rectángulo"/>
            <p:cNvSpPr/>
            <p:nvPr/>
          </p:nvSpPr>
          <p:spPr>
            <a:xfrm>
              <a:off x="3870232" y="4124026"/>
              <a:ext cx="3589538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pt-BR" sz="1600" dirty="0" err="1" smtClean="0"/>
                <a:t>Synthesize</a:t>
              </a:r>
              <a:r>
                <a:rPr lang="pt-BR" sz="1600" dirty="0" smtClean="0"/>
                <a:t> </a:t>
              </a:r>
              <a:r>
                <a:rPr lang="pt-BR" sz="1600" dirty="0" err="1" smtClean="0"/>
                <a:t>the</a:t>
              </a:r>
              <a:r>
                <a:rPr lang="pt-BR" sz="1600" dirty="0" smtClean="0"/>
                <a:t> prefilter F(s)</a:t>
              </a:r>
              <a:endParaRPr lang="pt-BR" sz="1600" dirty="0"/>
            </a:p>
          </p:txBody>
        </p:sp>
        <p:sp>
          <p:nvSpPr>
            <p:cNvPr id="59" name="58 Rectángulo"/>
            <p:cNvSpPr/>
            <p:nvPr/>
          </p:nvSpPr>
          <p:spPr>
            <a:xfrm>
              <a:off x="3869635" y="4712670"/>
              <a:ext cx="4599188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pt-BR" sz="1600" dirty="0" err="1" smtClean="0"/>
                <a:t>Simulation</a:t>
              </a:r>
              <a:r>
                <a:rPr lang="pt-BR" sz="1600" dirty="0" err="1"/>
                <a:t>s</a:t>
              </a:r>
              <a:endParaRPr lang="pt-BR" sz="1600" dirty="0"/>
            </a:p>
          </p:txBody>
        </p:sp>
        <p:sp>
          <p:nvSpPr>
            <p:cNvPr id="60" name="59 Pentágono"/>
            <p:cNvSpPr/>
            <p:nvPr/>
          </p:nvSpPr>
          <p:spPr>
            <a:xfrm>
              <a:off x="3807108" y="5230604"/>
              <a:ext cx="4927107" cy="498024"/>
            </a:xfrm>
            <a:prstGeom prst="homePlate">
              <a:avLst/>
            </a:prstGeom>
            <a:ln w="28575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pt-BR" sz="1500" dirty="0"/>
            </a:p>
          </p:txBody>
        </p:sp>
        <p:sp>
          <p:nvSpPr>
            <p:cNvPr id="61" name="60 Rectángulo"/>
            <p:cNvSpPr/>
            <p:nvPr/>
          </p:nvSpPr>
          <p:spPr>
            <a:xfrm>
              <a:off x="3870232" y="5314651"/>
              <a:ext cx="2303663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pt-BR" sz="1600" dirty="0" smtClean="0"/>
                <a:t>Experimental </a:t>
              </a:r>
              <a:r>
                <a:rPr lang="pt-BR" sz="1600" dirty="0" err="1" smtClean="0"/>
                <a:t>validation</a:t>
              </a:r>
              <a:endParaRPr lang="pt-BR" sz="1600" dirty="0"/>
            </a:p>
          </p:txBody>
        </p:sp>
      </p:grpSp>
      <p:grpSp>
        <p:nvGrpSpPr>
          <p:cNvPr id="68" name="67 Grupo"/>
          <p:cNvGrpSpPr/>
          <p:nvPr/>
        </p:nvGrpSpPr>
        <p:grpSpPr>
          <a:xfrm>
            <a:off x="-1" y="574082"/>
            <a:ext cx="2532664" cy="5697930"/>
            <a:chOff x="-1" y="574082"/>
            <a:chExt cx="2532664" cy="5697930"/>
          </a:xfrm>
        </p:grpSpPr>
        <p:sp>
          <p:nvSpPr>
            <p:cNvPr id="66" name="65 Documento"/>
            <p:cNvSpPr/>
            <p:nvPr/>
          </p:nvSpPr>
          <p:spPr>
            <a:xfrm rot="16200000">
              <a:off x="-1644791" y="2218872"/>
              <a:ext cx="5697930" cy="2408349"/>
            </a:xfrm>
            <a:prstGeom prst="flowChartDocument">
              <a:avLst/>
            </a:prstGeom>
            <a:gradFill>
              <a:gsLst>
                <a:gs pos="0">
                  <a:schemeClr val="accent1">
                    <a:lumMod val="50000"/>
                    <a:alpha val="76000"/>
                  </a:schemeClr>
                </a:gs>
                <a:gs pos="100000">
                  <a:schemeClr val="tx2">
                    <a:lumMod val="50000"/>
                    <a:alpha val="80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7" name="36 CuadroTexto"/>
            <p:cNvSpPr txBox="1"/>
            <p:nvPr/>
          </p:nvSpPr>
          <p:spPr>
            <a:xfrm>
              <a:off x="227344" y="4133180"/>
              <a:ext cx="2305319" cy="1077218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r>
                <a:rPr lang="pt-BR" sz="4400" b="1" dirty="0" smtClean="0">
                  <a:solidFill>
                    <a:schemeClr val="bg1"/>
                  </a:solidFill>
                  <a:effectLst>
                    <a:glow rad="101600">
                      <a:schemeClr val="tx2">
                        <a:lumMod val="50000"/>
                        <a:alpha val="6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Black" pitchFamily="34" charset="0"/>
                </a:rPr>
                <a:t>QFT</a:t>
              </a:r>
            </a:p>
            <a:p>
              <a:r>
                <a:rPr lang="pt-BR" sz="2000" b="1" dirty="0">
                  <a:solidFill>
                    <a:schemeClr val="bg1"/>
                  </a:solidFill>
                  <a:effectLst>
                    <a:glow rad="101600">
                      <a:schemeClr val="tx2">
                        <a:lumMod val="50000"/>
                        <a:alpha val="6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Black" pitchFamily="34" charset="0"/>
                </a:rPr>
                <a:t>Procedure</a:t>
              </a:r>
            </a:p>
          </p:txBody>
        </p:sp>
      </p:grpSp>
      <p:sp>
        <p:nvSpPr>
          <p:cNvPr id="57" name="Rectángulo 56"/>
          <p:cNvSpPr/>
          <p:nvPr/>
        </p:nvSpPr>
        <p:spPr>
          <a:xfrm>
            <a:off x="278162" y="36561"/>
            <a:ext cx="67187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>
                <a:solidFill>
                  <a:srgbClr val="FFC000"/>
                </a:solidFill>
              </a:rPr>
              <a:t>QFT </a:t>
            </a:r>
            <a:r>
              <a:rPr lang="en-US" sz="2800" b="1" dirty="0">
                <a:solidFill>
                  <a:srgbClr val="FFC000"/>
                </a:solidFill>
              </a:rPr>
              <a:t>o</a:t>
            </a:r>
            <a:r>
              <a:rPr lang="en-US" sz="2800" b="1" dirty="0" smtClean="0">
                <a:solidFill>
                  <a:srgbClr val="FFC000"/>
                </a:solidFill>
              </a:rPr>
              <a:t>verview</a:t>
            </a:r>
            <a:endParaRPr lang="en-US" sz="2800" b="1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2441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0 Imagen" descr="template 001 - 005.emf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89844" y="2247900"/>
            <a:ext cx="6697940" cy="3831771"/>
          </a:xfrm>
          <a:prstGeom prst="rect">
            <a:avLst/>
          </a:prstGeom>
        </p:spPr>
      </p:pic>
      <p:pic>
        <p:nvPicPr>
          <p:cNvPr id="3" name="0 Imagen" descr="template 001 - 005.emf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32329" y="2157186"/>
            <a:ext cx="6618513" cy="3904343"/>
          </a:xfrm>
          <a:prstGeom prst="rect">
            <a:avLst/>
          </a:prstGeom>
        </p:spPr>
      </p:pic>
      <p:sp>
        <p:nvSpPr>
          <p:cNvPr id="4" name="3 CuadroTexto"/>
          <p:cNvSpPr txBox="1"/>
          <p:nvPr/>
        </p:nvSpPr>
        <p:spPr>
          <a:xfrm>
            <a:off x="883557" y="1609272"/>
            <a:ext cx="3160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TIME </a:t>
            </a:r>
            <a:r>
              <a:rPr lang="es-ES" b="1" dirty="0" err="1" smtClean="0"/>
              <a:t>DOMAIN</a:t>
            </a:r>
            <a:r>
              <a:rPr lang="es-ES" b="1" dirty="0" smtClean="0"/>
              <a:t> </a:t>
            </a:r>
            <a:r>
              <a:rPr lang="es-ES" b="1" dirty="0" err="1" smtClean="0"/>
              <a:t>SPECIFICATIONS</a:t>
            </a:r>
            <a:endParaRPr lang="pt-BR" b="1" dirty="0"/>
          </a:p>
        </p:txBody>
      </p:sp>
      <p:sp>
        <p:nvSpPr>
          <p:cNvPr id="9" name="8 CuadroTexto"/>
          <p:cNvSpPr txBox="1"/>
          <p:nvPr/>
        </p:nvSpPr>
        <p:spPr>
          <a:xfrm>
            <a:off x="883557" y="1609272"/>
            <a:ext cx="3884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err="1" smtClean="0"/>
              <a:t>FREQUENCY</a:t>
            </a:r>
            <a:r>
              <a:rPr lang="es-ES" b="1" dirty="0" smtClean="0"/>
              <a:t> </a:t>
            </a:r>
            <a:r>
              <a:rPr lang="es-ES" b="1" dirty="0" err="1" smtClean="0"/>
              <a:t>DOMAIN</a:t>
            </a:r>
            <a:r>
              <a:rPr lang="es-ES" b="1" dirty="0" smtClean="0"/>
              <a:t> </a:t>
            </a:r>
            <a:r>
              <a:rPr lang="es-ES" b="1" dirty="0" err="1" smtClean="0"/>
              <a:t>SPECIFICATIONS</a:t>
            </a:r>
            <a:endParaRPr lang="pt-BR" b="1" dirty="0"/>
          </a:p>
        </p:txBody>
      </p:sp>
      <p:grpSp>
        <p:nvGrpSpPr>
          <p:cNvPr id="38" name="Grupo 37"/>
          <p:cNvGrpSpPr/>
          <p:nvPr/>
        </p:nvGrpSpPr>
        <p:grpSpPr>
          <a:xfrm>
            <a:off x="314303" y="875370"/>
            <a:ext cx="5465445" cy="810924"/>
            <a:chOff x="3268770" y="1076545"/>
            <a:chExt cx="5465445" cy="810924"/>
          </a:xfrm>
        </p:grpSpPr>
        <p:sp>
          <p:nvSpPr>
            <p:cNvPr id="39" name="20 Pentágono"/>
            <p:cNvSpPr/>
            <p:nvPr/>
          </p:nvSpPr>
          <p:spPr>
            <a:xfrm>
              <a:off x="3807108" y="1096754"/>
              <a:ext cx="4927107" cy="498024"/>
            </a:xfrm>
            <a:prstGeom prst="homePlate">
              <a:avLst/>
            </a:prstGeom>
            <a:ln w="28575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pt-BR" sz="1500" dirty="0"/>
            </a:p>
          </p:txBody>
        </p:sp>
        <p:sp>
          <p:nvSpPr>
            <p:cNvPr id="40" name="23 Cheurón"/>
            <p:cNvSpPr/>
            <p:nvPr/>
          </p:nvSpPr>
          <p:spPr>
            <a:xfrm rot="5400000">
              <a:off x="3141209" y="1204106"/>
              <a:ext cx="810924" cy="555802"/>
            </a:xfrm>
            <a:prstGeom prst="chevron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pt-BR" sz="2400" b="1" dirty="0" smtClean="0">
                <a:solidFill>
                  <a:schemeClr val="bg1"/>
                </a:solidFill>
                <a:latin typeface="Arial Black" pitchFamily="34" charset="0"/>
                <a:cs typeface="Aharoni" pitchFamily="2" charset="-79"/>
              </a:endParaRPr>
            </a:p>
            <a:p>
              <a:pPr algn="ctr"/>
              <a:r>
                <a:rPr lang="pt-BR" sz="2000" b="1" dirty="0" smtClean="0">
                  <a:solidFill>
                    <a:schemeClr val="bg1"/>
                  </a:solidFill>
                  <a:latin typeface="Arial Black" pitchFamily="34" charset="0"/>
                  <a:cs typeface="Aharoni" pitchFamily="2" charset="-79"/>
                </a:rPr>
                <a:t>1</a:t>
              </a:r>
            </a:p>
            <a:p>
              <a:pPr algn="ctr"/>
              <a:endParaRPr lang="pt-BR" sz="2000" b="1" dirty="0">
                <a:solidFill>
                  <a:schemeClr val="bg1"/>
                </a:solidFill>
                <a:latin typeface="Arial Black" pitchFamily="34" charset="0"/>
                <a:cs typeface="Aharoni" pitchFamily="2" charset="-79"/>
              </a:endParaRPr>
            </a:p>
          </p:txBody>
        </p:sp>
        <p:sp>
          <p:nvSpPr>
            <p:cNvPr id="41" name="48 Rectángulo"/>
            <p:cNvSpPr/>
            <p:nvPr/>
          </p:nvSpPr>
          <p:spPr>
            <a:xfrm>
              <a:off x="3887895" y="1178091"/>
              <a:ext cx="4572000" cy="338554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sz="1600" dirty="0" smtClean="0"/>
                <a:t>Time domain and frequency domain requirements</a:t>
              </a:r>
            </a:p>
          </p:txBody>
        </p:sp>
      </p:grpSp>
      <p:sp>
        <p:nvSpPr>
          <p:cNvPr id="42" name="Rectángulo 41"/>
          <p:cNvSpPr/>
          <p:nvPr/>
        </p:nvSpPr>
        <p:spPr>
          <a:xfrm>
            <a:off x="278162" y="36561"/>
            <a:ext cx="67187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>
                <a:solidFill>
                  <a:srgbClr val="FFC000"/>
                </a:solidFill>
              </a:rPr>
              <a:t>QFT </a:t>
            </a:r>
            <a:r>
              <a:rPr lang="en-US" sz="2800" b="1" dirty="0">
                <a:solidFill>
                  <a:srgbClr val="FFC000"/>
                </a:solidFill>
              </a:rPr>
              <a:t>o</a:t>
            </a:r>
            <a:r>
              <a:rPr lang="en-US" sz="2800" b="1" dirty="0" smtClean="0">
                <a:solidFill>
                  <a:srgbClr val="FFC000"/>
                </a:solidFill>
              </a:rPr>
              <a:t>verview</a:t>
            </a:r>
            <a:endParaRPr lang="en-US" sz="2800" b="1" dirty="0">
              <a:solidFill>
                <a:srgbClr val="FFC00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45800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15 Rectángulo redondeado"/>
          <p:cNvSpPr/>
          <p:nvPr/>
        </p:nvSpPr>
        <p:spPr>
          <a:xfrm>
            <a:off x="1074060" y="3309281"/>
            <a:ext cx="7740000" cy="270000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38100">
            <a:solidFill>
              <a:schemeClr val="accent3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14 Rectángulo redondeado"/>
          <p:cNvSpPr/>
          <p:nvPr/>
        </p:nvSpPr>
        <p:spPr>
          <a:xfrm>
            <a:off x="1074060" y="1596577"/>
            <a:ext cx="7740000" cy="16200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3 Rectángulo"/>
          <p:cNvSpPr/>
          <p:nvPr/>
        </p:nvSpPr>
        <p:spPr>
          <a:xfrm>
            <a:off x="1197430" y="4488424"/>
            <a:ext cx="272978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000" i="1" dirty="0" err="1" smtClean="0"/>
              <a:t>Control</a:t>
            </a:r>
            <a:r>
              <a:rPr lang="pt-BR" sz="2000" i="1" dirty="0" smtClean="0"/>
              <a:t> </a:t>
            </a:r>
            <a:r>
              <a:rPr lang="pt-BR" sz="2000" i="1" dirty="0" err="1" smtClean="0"/>
              <a:t>effort</a:t>
            </a:r>
            <a:r>
              <a:rPr lang="pt-BR" sz="2000" dirty="0" smtClean="0"/>
              <a:t>  </a:t>
            </a:r>
            <a:r>
              <a:rPr lang="pt-BR" sz="2000" dirty="0" smtClean="0">
                <a:sym typeface="Wingdings" pitchFamily="2" charset="2"/>
              </a:rPr>
              <a:t></a:t>
            </a:r>
            <a:r>
              <a:rPr lang="pt-BR" sz="2000" dirty="0" smtClean="0"/>
              <a:t>  </a:t>
            </a:r>
            <a:r>
              <a:rPr lang="pt-BR" sz="2000" i="1" dirty="0" smtClean="0">
                <a:latin typeface="Symbol" pitchFamily="18" charset="2"/>
              </a:rPr>
              <a:t>d</a:t>
            </a:r>
            <a:r>
              <a:rPr lang="pt-BR" sz="2000" baseline="-25000" dirty="0" smtClean="0"/>
              <a:t>4</a:t>
            </a:r>
            <a:r>
              <a:rPr lang="pt-BR" sz="2000" dirty="0" smtClean="0"/>
              <a:t>(</a:t>
            </a:r>
            <a:r>
              <a:rPr lang="pt-BR" sz="2000" i="1" dirty="0" smtClean="0">
                <a:latin typeface="Symbol" pitchFamily="18" charset="2"/>
              </a:rPr>
              <a:t>w</a:t>
            </a:r>
            <a:r>
              <a:rPr lang="pt-BR" sz="2000" dirty="0" smtClean="0"/>
              <a:t>) </a:t>
            </a:r>
            <a:endParaRPr lang="pt-BR" sz="2000" dirty="0"/>
          </a:p>
        </p:txBody>
      </p:sp>
      <p:sp>
        <p:nvSpPr>
          <p:cNvPr id="5" name="4 Rectángulo"/>
          <p:cNvSpPr/>
          <p:nvPr/>
        </p:nvSpPr>
        <p:spPr>
          <a:xfrm>
            <a:off x="1197430" y="1765054"/>
            <a:ext cx="37338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000" i="1" dirty="0" err="1" smtClean="0"/>
              <a:t>Robust</a:t>
            </a:r>
            <a:r>
              <a:rPr lang="pt-BR" sz="2000" i="1" dirty="0" smtClean="0"/>
              <a:t> </a:t>
            </a:r>
            <a:r>
              <a:rPr lang="pt-BR" sz="2000" i="1" dirty="0" err="1" smtClean="0"/>
              <a:t>stability</a:t>
            </a:r>
            <a:r>
              <a:rPr lang="pt-BR" sz="2000" i="1" dirty="0" smtClean="0"/>
              <a:t> </a:t>
            </a:r>
            <a:r>
              <a:rPr lang="pt-BR" sz="2000" dirty="0" smtClean="0">
                <a:sym typeface="Wingdings" pitchFamily="2" charset="2"/>
              </a:rPr>
              <a:t></a:t>
            </a:r>
            <a:r>
              <a:rPr lang="pt-BR" sz="2000" dirty="0" smtClean="0"/>
              <a:t>  </a:t>
            </a:r>
            <a:r>
              <a:rPr lang="pt-BR" sz="2000" i="1" dirty="0" smtClean="0">
                <a:latin typeface="Symbol" pitchFamily="18" charset="2"/>
              </a:rPr>
              <a:t>d</a:t>
            </a:r>
            <a:r>
              <a:rPr lang="pt-BR" sz="2000" baseline="-25000" dirty="0" smtClean="0"/>
              <a:t>1</a:t>
            </a:r>
            <a:r>
              <a:rPr lang="pt-BR" sz="2000" dirty="0" smtClean="0"/>
              <a:t>(</a:t>
            </a:r>
            <a:r>
              <a:rPr lang="pt-BR" sz="2000" i="1" dirty="0" smtClean="0">
                <a:latin typeface="Symbol" pitchFamily="18" charset="2"/>
              </a:rPr>
              <a:t>w</a:t>
            </a:r>
            <a:r>
              <a:rPr lang="pt-BR" sz="2000" dirty="0" smtClean="0"/>
              <a:t>) </a:t>
            </a:r>
          </a:p>
        </p:txBody>
      </p:sp>
      <p:sp>
        <p:nvSpPr>
          <p:cNvPr id="8" name="7 Rectángulo"/>
          <p:cNvSpPr/>
          <p:nvPr/>
        </p:nvSpPr>
        <p:spPr>
          <a:xfrm>
            <a:off x="1168856" y="5114916"/>
            <a:ext cx="65532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000" i="1" dirty="0" err="1" smtClean="0"/>
              <a:t>Tracking</a:t>
            </a:r>
            <a:r>
              <a:rPr lang="pt-BR" sz="2000" i="1" dirty="0" smtClean="0"/>
              <a:t> </a:t>
            </a:r>
            <a:r>
              <a:rPr lang="pt-BR" sz="2000" i="1" dirty="0" err="1" smtClean="0"/>
              <a:t>reference</a:t>
            </a:r>
            <a:r>
              <a:rPr lang="pt-BR" sz="2000" i="1" dirty="0" smtClean="0"/>
              <a:t> </a:t>
            </a:r>
          </a:p>
          <a:p>
            <a:r>
              <a:rPr lang="pt-BR" sz="2000" dirty="0" smtClean="0">
                <a:sym typeface="Wingdings" pitchFamily="2" charset="2"/>
              </a:rPr>
              <a:t>                  </a:t>
            </a:r>
            <a:r>
              <a:rPr lang="pt-BR" sz="2000" i="1" dirty="0" smtClean="0">
                <a:latin typeface="Symbol" pitchFamily="18" charset="2"/>
              </a:rPr>
              <a:t>d</a:t>
            </a:r>
            <a:r>
              <a:rPr lang="pt-BR" sz="2000" baseline="-25000" dirty="0" smtClean="0"/>
              <a:t>5 inf </a:t>
            </a:r>
            <a:r>
              <a:rPr lang="pt-BR" sz="2000" dirty="0" smtClean="0"/>
              <a:t>(</a:t>
            </a:r>
            <a:r>
              <a:rPr lang="pt-BR" sz="2000" i="1" dirty="0" smtClean="0">
                <a:latin typeface="Symbol" pitchFamily="18" charset="2"/>
              </a:rPr>
              <a:t>w</a:t>
            </a:r>
            <a:r>
              <a:rPr lang="pt-BR" sz="2000" dirty="0" smtClean="0"/>
              <a:t>) e </a:t>
            </a:r>
            <a:r>
              <a:rPr lang="pt-BR" sz="2000" i="1" dirty="0" smtClean="0">
                <a:latin typeface="Symbol" pitchFamily="18" charset="2"/>
              </a:rPr>
              <a:t>d</a:t>
            </a:r>
            <a:r>
              <a:rPr lang="pt-BR" sz="2000" baseline="-25000" dirty="0" smtClean="0"/>
              <a:t>5 sup </a:t>
            </a:r>
            <a:r>
              <a:rPr lang="pt-BR" sz="2000" dirty="0" smtClean="0"/>
              <a:t>(</a:t>
            </a:r>
            <a:r>
              <a:rPr lang="pt-BR" sz="2000" i="1" dirty="0" smtClean="0">
                <a:latin typeface="Symbol" pitchFamily="18" charset="2"/>
              </a:rPr>
              <a:t>w</a:t>
            </a:r>
            <a:r>
              <a:rPr lang="pt-BR" sz="2000" dirty="0" smtClean="0"/>
              <a:t>)</a:t>
            </a:r>
            <a:endParaRPr lang="pt-BR" sz="2000" dirty="0"/>
          </a:p>
        </p:txBody>
      </p:sp>
      <p:sp>
        <p:nvSpPr>
          <p:cNvPr id="9" name="8 Rectángulo"/>
          <p:cNvSpPr/>
          <p:nvPr/>
        </p:nvSpPr>
        <p:spPr>
          <a:xfrm>
            <a:off x="1197430" y="3618860"/>
            <a:ext cx="342144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000" i="1" dirty="0" err="1" smtClean="0"/>
              <a:t>Disturbance</a:t>
            </a:r>
            <a:r>
              <a:rPr lang="pt-BR" sz="2000" i="1" dirty="0" smtClean="0"/>
              <a:t> </a:t>
            </a:r>
            <a:r>
              <a:rPr lang="pt-BR" sz="2000" i="1" dirty="0" err="1" smtClean="0"/>
              <a:t>rejection</a:t>
            </a:r>
            <a:r>
              <a:rPr lang="pt-BR" sz="2000" i="1" dirty="0" smtClean="0"/>
              <a:t> </a:t>
            </a:r>
            <a:r>
              <a:rPr lang="pt-BR" sz="2000" dirty="0" smtClean="0">
                <a:sym typeface="Wingdings" pitchFamily="2" charset="2"/>
              </a:rPr>
              <a:t></a:t>
            </a:r>
            <a:r>
              <a:rPr lang="pt-BR" sz="2000" dirty="0" smtClean="0"/>
              <a:t>  </a:t>
            </a:r>
            <a:r>
              <a:rPr lang="pt-BR" sz="2000" i="1" dirty="0" smtClean="0">
                <a:latin typeface="Symbol" pitchFamily="18" charset="2"/>
              </a:rPr>
              <a:t>d</a:t>
            </a:r>
            <a:r>
              <a:rPr lang="pt-BR" sz="2000" baseline="-25000" dirty="0" smtClean="0"/>
              <a:t>3</a:t>
            </a:r>
            <a:r>
              <a:rPr lang="pt-BR" sz="2000" dirty="0" smtClean="0"/>
              <a:t>(</a:t>
            </a:r>
            <a:r>
              <a:rPr lang="pt-BR" sz="2000" i="1" dirty="0" smtClean="0">
                <a:latin typeface="Symbol" pitchFamily="18" charset="2"/>
              </a:rPr>
              <a:t>w</a:t>
            </a:r>
            <a:r>
              <a:rPr lang="pt-BR" sz="2000" dirty="0" smtClean="0"/>
              <a:t>) </a:t>
            </a:r>
            <a:endParaRPr lang="pt-BR" sz="2000" dirty="0"/>
          </a:p>
        </p:txBody>
      </p:sp>
      <p:sp>
        <p:nvSpPr>
          <p:cNvPr id="10" name="9 Rectángulo"/>
          <p:cNvSpPr/>
          <p:nvPr/>
        </p:nvSpPr>
        <p:spPr>
          <a:xfrm>
            <a:off x="1197430" y="2567314"/>
            <a:ext cx="37338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000" i="1" dirty="0" err="1" smtClean="0"/>
              <a:t>Sensitivity</a:t>
            </a:r>
            <a:r>
              <a:rPr lang="pt-BR" sz="2000" dirty="0" smtClean="0"/>
              <a:t>   </a:t>
            </a:r>
            <a:r>
              <a:rPr lang="pt-BR" sz="2000" dirty="0" smtClean="0">
                <a:sym typeface="Wingdings" pitchFamily="2" charset="2"/>
              </a:rPr>
              <a:t></a:t>
            </a:r>
            <a:r>
              <a:rPr lang="pt-BR" sz="2000" dirty="0" smtClean="0"/>
              <a:t>  </a:t>
            </a:r>
            <a:r>
              <a:rPr lang="pt-BR" sz="2000" i="1" dirty="0" smtClean="0">
                <a:latin typeface="Symbol" pitchFamily="18" charset="2"/>
              </a:rPr>
              <a:t>d</a:t>
            </a:r>
            <a:r>
              <a:rPr lang="pt-BR" sz="2000" baseline="-25000" dirty="0" smtClean="0"/>
              <a:t>2</a:t>
            </a:r>
            <a:r>
              <a:rPr lang="pt-BR" sz="2000" dirty="0" smtClean="0"/>
              <a:t>(</a:t>
            </a:r>
            <a:r>
              <a:rPr lang="pt-BR" sz="2000" i="1" dirty="0" smtClean="0">
                <a:latin typeface="Symbol" pitchFamily="18" charset="2"/>
              </a:rPr>
              <a:t>w</a:t>
            </a:r>
            <a:r>
              <a:rPr lang="pt-BR" sz="2000" dirty="0" smtClean="0"/>
              <a:t>) </a:t>
            </a:r>
          </a:p>
        </p:txBody>
      </p:sp>
      <p:graphicFrame>
        <p:nvGraphicFramePr>
          <p:cNvPr id="67587" name="Object 3"/>
          <p:cNvGraphicFramePr>
            <a:graphicFrameLocks noChangeAspect="1"/>
          </p:cNvGraphicFramePr>
          <p:nvPr/>
        </p:nvGraphicFramePr>
        <p:xfrm>
          <a:off x="5084750" y="1676624"/>
          <a:ext cx="2273300" cy="665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4" name="Equation" r:id="rId4" imgW="1409400" imgH="419040" progId="Equation.DSMT4">
                  <p:embed/>
                </p:oleObj>
              </mc:Choice>
              <mc:Fallback>
                <p:oleObj name="Equation" r:id="rId4" imgW="1409400" imgH="419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84750" y="1676624"/>
                        <a:ext cx="2273300" cy="6651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7588" name="Object 4"/>
          <p:cNvGraphicFramePr>
            <a:graphicFrameLocks noChangeAspect="1"/>
          </p:cNvGraphicFramePr>
          <p:nvPr/>
        </p:nvGraphicFramePr>
        <p:xfrm>
          <a:off x="5084750" y="2396009"/>
          <a:ext cx="2733675" cy="706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5" name="Equation" r:id="rId6" imgW="1663560" imgH="431640" progId="Equation.DSMT4">
                  <p:embed/>
                </p:oleObj>
              </mc:Choice>
              <mc:Fallback>
                <p:oleObj name="Equation" r:id="rId6" imgW="1663560" imgH="431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84750" y="2396009"/>
                        <a:ext cx="2733675" cy="7064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7589" name="Object 5"/>
          <p:cNvGraphicFramePr>
            <a:graphicFrameLocks noChangeAspect="1"/>
          </p:cNvGraphicFramePr>
          <p:nvPr/>
        </p:nvGraphicFramePr>
        <p:xfrm>
          <a:off x="5084750" y="3444096"/>
          <a:ext cx="2790825" cy="730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6" name="Equation" r:id="rId8" imgW="1638000" imgH="431640" progId="Equation.DSMT4">
                  <p:embed/>
                </p:oleObj>
              </mc:Choice>
              <mc:Fallback>
                <p:oleObj name="Equation" r:id="rId8" imgW="1638000" imgH="431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84750" y="3444096"/>
                        <a:ext cx="2790825" cy="7302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7590" name="Object 6"/>
          <p:cNvGraphicFramePr>
            <a:graphicFrameLocks noChangeAspect="1"/>
          </p:cNvGraphicFramePr>
          <p:nvPr/>
        </p:nvGraphicFramePr>
        <p:xfrm>
          <a:off x="5084750" y="4338032"/>
          <a:ext cx="3671887" cy="720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7" name="Equation" r:id="rId10" imgW="2120760" imgH="419040" progId="Equation.DSMT4">
                  <p:embed/>
                </p:oleObj>
              </mc:Choice>
              <mc:Fallback>
                <p:oleObj name="Equation" r:id="rId10" imgW="2120760" imgH="419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84750" y="4338032"/>
                        <a:ext cx="3671887" cy="7207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7591" name="Object 7"/>
          <p:cNvGraphicFramePr>
            <a:graphicFrameLocks noChangeAspect="1"/>
          </p:cNvGraphicFramePr>
          <p:nvPr/>
        </p:nvGraphicFramePr>
        <p:xfrm>
          <a:off x="5084750" y="5154613"/>
          <a:ext cx="2636837" cy="695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8" name="Equation" r:id="rId12" imgW="1574640" imgH="419040" progId="Equation.DSMT4">
                  <p:embed/>
                </p:oleObj>
              </mc:Choice>
              <mc:Fallback>
                <p:oleObj name="Equation" r:id="rId12" imgW="1574640" imgH="419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84750" y="5154613"/>
                        <a:ext cx="2636837" cy="6953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3" name="Grupo 42"/>
          <p:cNvGrpSpPr/>
          <p:nvPr/>
        </p:nvGrpSpPr>
        <p:grpSpPr>
          <a:xfrm>
            <a:off x="314303" y="875370"/>
            <a:ext cx="5465445" cy="810924"/>
            <a:chOff x="3268770" y="1076545"/>
            <a:chExt cx="5465445" cy="810924"/>
          </a:xfrm>
        </p:grpSpPr>
        <p:sp>
          <p:nvSpPr>
            <p:cNvPr id="44" name="20 Pentágono"/>
            <p:cNvSpPr/>
            <p:nvPr/>
          </p:nvSpPr>
          <p:spPr>
            <a:xfrm>
              <a:off x="3807108" y="1096754"/>
              <a:ext cx="4927107" cy="498024"/>
            </a:xfrm>
            <a:prstGeom prst="homePlate">
              <a:avLst/>
            </a:prstGeom>
            <a:ln w="28575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pt-BR" sz="1500" dirty="0"/>
            </a:p>
          </p:txBody>
        </p:sp>
        <p:sp>
          <p:nvSpPr>
            <p:cNvPr id="57" name="23 Cheurón"/>
            <p:cNvSpPr/>
            <p:nvPr/>
          </p:nvSpPr>
          <p:spPr>
            <a:xfrm rot="5400000">
              <a:off x="3141209" y="1204106"/>
              <a:ext cx="810924" cy="555802"/>
            </a:xfrm>
            <a:prstGeom prst="chevron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pt-BR" sz="2400" b="1" dirty="0" smtClean="0">
                <a:solidFill>
                  <a:schemeClr val="bg1"/>
                </a:solidFill>
                <a:latin typeface="Arial Black" pitchFamily="34" charset="0"/>
                <a:cs typeface="Aharoni" pitchFamily="2" charset="-79"/>
              </a:endParaRPr>
            </a:p>
            <a:p>
              <a:pPr algn="ctr"/>
              <a:r>
                <a:rPr lang="pt-BR" sz="2000" b="1" dirty="0" smtClean="0">
                  <a:solidFill>
                    <a:schemeClr val="bg1"/>
                  </a:solidFill>
                  <a:latin typeface="Arial Black" pitchFamily="34" charset="0"/>
                  <a:cs typeface="Aharoni" pitchFamily="2" charset="-79"/>
                </a:rPr>
                <a:t>1</a:t>
              </a:r>
            </a:p>
            <a:p>
              <a:pPr algn="ctr"/>
              <a:endParaRPr lang="pt-BR" sz="2000" b="1" dirty="0">
                <a:solidFill>
                  <a:schemeClr val="bg1"/>
                </a:solidFill>
                <a:latin typeface="Arial Black" pitchFamily="34" charset="0"/>
                <a:cs typeface="Aharoni" pitchFamily="2" charset="-79"/>
              </a:endParaRPr>
            </a:p>
          </p:txBody>
        </p:sp>
        <p:sp>
          <p:nvSpPr>
            <p:cNvPr id="59" name="48 Rectángulo"/>
            <p:cNvSpPr/>
            <p:nvPr/>
          </p:nvSpPr>
          <p:spPr>
            <a:xfrm>
              <a:off x="3887895" y="1178091"/>
              <a:ext cx="4572000" cy="338554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sz="1600" dirty="0" smtClean="0"/>
                <a:t>Time domain and frequency domain requirements</a:t>
              </a:r>
            </a:p>
          </p:txBody>
        </p:sp>
      </p:grpSp>
      <p:sp>
        <p:nvSpPr>
          <p:cNvPr id="64" name="Rectángulo 63"/>
          <p:cNvSpPr/>
          <p:nvPr/>
        </p:nvSpPr>
        <p:spPr>
          <a:xfrm>
            <a:off x="278162" y="36561"/>
            <a:ext cx="67187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>
                <a:solidFill>
                  <a:srgbClr val="FFC000"/>
                </a:solidFill>
              </a:rPr>
              <a:t>QFT </a:t>
            </a:r>
            <a:r>
              <a:rPr lang="en-US" sz="2800" b="1" dirty="0">
                <a:solidFill>
                  <a:srgbClr val="FFC000"/>
                </a:solidFill>
              </a:rPr>
              <a:t>o</a:t>
            </a:r>
            <a:r>
              <a:rPr lang="en-US" sz="2800" b="1" dirty="0" smtClean="0">
                <a:solidFill>
                  <a:srgbClr val="FFC000"/>
                </a:solidFill>
              </a:rPr>
              <a:t>verview</a:t>
            </a:r>
            <a:endParaRPr lang="en-US" sz="2800" b="1" dirty="0">
              <a:solidFill>
                <a:srgbClr val="FFC000"/>
              </a:solidFill>
            </a:endParaRPr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486720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675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675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675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675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500"/>
                            </p:stCondLst>
                            <p:childTnLst>
                              <p:par>
                                <p:cTn id="5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675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2.65896E-6 L -1.66667E-6 0.15121 " pathEditMode="relative" rAng="0" ptsTypes="AA">
                                      <p:cBhvr>
                                        <p:cTn id="5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6"/>
                                    </p:animMotion>
                                  </p:childTnLst>
                                </p:cTn>
                              </p:par>
                              <p:par>
                                <p:cTn id="5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5.78035E-7 L -5.55556E-7 0.15121 " pathEditMode="relative" rAng="0" ptsTypes="AA">
                                      <p:cBhvr>
                                        <p:cTn id="59" dur="500" fill="hold"/>
                                        <p:tgtEl>
                                          <p:spTgt spid="675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6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91 0.00047 L -0.00191 0.12385 " pathEditMode="relative" rAng="0" ptsTypes="AA">
                                      <p:cBhvr>
                                        <p:cTn id="6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157"/>
                                    </p:animMotion>
                                  </p:childTnLst>
                                </p:cTn>
                              </p:par>
                              <p:par>
                                <p:cTn id="6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875 -0.00346 L -0.01875 0.11607 " pathEditMode="relative" rAng="0" ptsTypes="AA">
                                      <p:cBhvr>
                                        <p:cTn id="63" dur="500" fill="hold"/>
                                        <p:tgtEl>
                                          <p:spTgt spid="675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0"/>
                                    </p:animMotion>
                                  </p:childTnLst>
                                </p:cTn>
                              </p:par>
                              <p:par>
                                <p:cTn id="64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4.81481E-6 L 1.66667E-6 -0.28449 " pathEditMode="relative" rAng="0" ptsTypes="AA">
                                      <p:cBhvr>
                                        <p:cTn id="6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4236"/>
                                    </p:animMotion>
                                  </p:childTnLst>
                                </p:cTn>
                              </p:par>
                              <p:par>
                                <p:cTn id="66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-1.21387E-6 L 4.44444E-6 -0.28 " pathEditMode="relative" rAng="0" ptsTypes="AA">
                                      <p:cBhvr>
                                        <p:cTn id="67" dur="500" fill="hold"/>
                                        <p:tgtEl>
                                          <p:spTgt spid="675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4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000"/>
                            </p:stCondLst>
                            <p:childTnLst>
                              <p:par>
                                <p:cTn id="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5" grpId="0" animBg="1"/>
      <p:bldP spid="4" grpId="0"/>
      <p:bldP spid="4" grpId="1"/>
      <p:bldP spid="5" grpId="0"/>
      <p:bldP spid="8" grpId="0"/>
      <p:bldP spid="9" grpId="0"/>
      <p:bldP spid="9" grpId="1"/>
      <p:bldP spid="10" grpId="0"/>
      <p:bldP spid="10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C:\Users\Victor Hugo  Ledezma\Desktop\job\Dropbox\Dissertaçao\Figuras\template10.em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468918" y="2050595"/>
            <a:ext cx="5304720" cy="3863878"/>
          </a:xfrm>
          <a:prstGeom prst="rect">
            <a:avLst/>
          </a:prstGeom>
          <a:noFill/>
        </p:spPr>
      </p:pic>
      <p:graphicFrame>
        <p:nvGraphicFramePr>
          <p:cNvPr id="72710" name="Object 6"/>
          <p:cNvGraphicFramePr>
            <a:graphicFrameLocks noChangeAspect="1"/>
          </p:cNvGraphicFramePr>
          <p:nvPr/>
        </p:nvGraphicFramePr>
        <p:xfrm>
          <a:off x="516618" y="2847295"/>
          <a:ext cx="2611438" cy="827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7" name="Equation" r:id="rId5" imgW="1257120" imgH="393480" progId="Equation.DSMT4">
                  <p:embed/>
                </p:oleObj>
              </mc:Choice>
              <mc:Fallback>
                <p:oleObj name="Equation" r:id="rId5" imgW="1257120" imgH="393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6618" y="2847295"/>
                        <a:ext cx="2611438" cy="8270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8 CuadroTexto"/>
          <p:cNvSpPr txBox="1"/>
          <p:nvPr/>
        </p:nvSpPr>
        <p:spPr>
          <a:xfrm>
            <a:off x="522514" y="2206171"/>
            <a:ext cx="22020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 err="1" smtClean="0"/>
              <a:t>Model</a:t>
            </a:r>
            <a:r>
              <a:rPr lang="es-ES" sz="2000" dirty="0" smtClean="0"/>
              <a:t> of </a:t>
            </a:r>
            <a:r>
              <a:rPr lang="es-ES" sz="2000" dirty="0" err="1" smtClean="0"/>
              <a:t>the</a:t>
            </a:r>
            <a:r>
              <a:rPr lang="es-ES" sz="2000" dirty="0" smtClean="0"/>
              <a:t> </a:t>
            </a:r>
            <a:r>
              <a:rPr lang="es-ES" sz="2000" dirty="0" err="1" smtClean="0"/>
              <a:t>plant</a:t>
            </a:r>
            <a:r>
              <a:rPr lang="es-ES" sz="2000" dirty="0" smtClean="0"/>
              <a:t>:</a:t>
            </a:r>
            <a:endParaRPr lang="pt-BR" sz="2000" dirty="0"/>
          </a:p>
        </p:txBody>
      </p:sp>
      <p:sp>
        <p:nvSpPr>
          <p:cNvPr id="10" name="9 CuadroTexto"/>
          <p:cNvSpPr txBox="1"/>
          <p:nvPr/>
        </p:nvSpPr>
        <p:spPr>
          <a:xfrm>
            <a:off x="1756228" y="3222171"/>
            <a:ext cx="4789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i="1" dirty="0" smtClean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s-ES" sz="2000" i="1" baseline="-25000" dirty="0" smtClean="0">
                <a:latin typeface="Times New Roman" pitchFamily="18" charset="0"/>
                <a:cs typeface="Times New Roman" pitchFamily="18" charset="0"/>
              </a:rPr>
              <a:t>0</a:t>
            </a:r>
            <a:endParaRPr lang="pt-BR" sz="2000" i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" name="10 CuadroTexto"/>
          <p:cNvSpPr txBox="1"/>
          <p:nvPr/>
        </p:nvSpPr>
        <p:spPr>
          <a:xfrm>
            <a:off x="2627084" y="3222171"/>
            <a:ext cx="4789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i="1" dirty="0" smtClean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s-ES" sz="2000" i="1" baseline="-25000" dirty="0" smtClean="0">
                <a:latin typeface="Times New Roman" pitchFamily="18" charset="0"/>
                <a:cs typeface="Times New Roman" pitchFamily="18" charset="0"/>
              </a:rPr>
              <a:t>1</a:t>
            </a:r>
            <a:endParaRPr lang="pt-BR" sz="2000" i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11 CuadroTexto"/>
          <p:cNvSpPr txBox="1"/>
          <p:nvPr/>
        </p:nvSpPr>
        <p:spPr>
          <a:xfrm>
            <a:off x="2031999" y="2772228"/>
            <a:ext cx="4789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i="1" dirty="0" smtClean="0">
                <a:latin typeface="Times New Roman" pitchFamily="18" charset="0"/>
                <a:cs typeface="Times New Roman" pitchFamily="18" charset="0"/>
              </a:rPr>
              <a:t>K</a:t>
            </a:r>
            <a:endParaRPr lang="pt-BR" sz="2000" i="1" dirty="0"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3" name="16 Grupo"/>
          <p:cNvGrpSpPr/>
          <p:nvPr/>
        </p:nvGrpSpPr>
        <p:grpSpPr>
          <a:xfrm>
            <a:off x="593289" y="4521589"/>
            <a:ext cx="2425681" cy="1330774"/>
            <a:chOff x="578775" y="3984560"/>
            <a:chExt cx="2425681" cy="1330774"/>
          </a:xfrm>
        </p:grpSpPr>
        <p:sp>
          <p:nvSpPr>
            <p:cNvPr id="14" name="13 Rectángulo"/>
            <p:cNvSpPr/>
            <p:nvPr/>
          </p:nvSpPr>
          <p:spPr>
            <a:xfrm>
              <a:off x="578775" y="3984560"/>
              <a:ext cx="2425681" cy="4308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pt-BR" sz="2200" i="1" dirty="0" smtClean="0">
                  <a:latin typeface="Times New Roman"/>
                  <a:ea typeface="Times New Roman"/>
                </a:rPr>
                <a:t>a</a:t>
              </a:r>
              <a:r>
                <a:rPr lang="pt-BR" sz="2200" i="1" baseline="-25000" dirty="0" smtClean="0">
                  <a:latin typeface="Times New Roman"/>
                  <a:ea typeface="Times New Roman"/>
                </a:rPr>
                <a:t>0 </a:t>
              </a:r>
              <a:r>
                <a:rPr lang="pt-BR" sz="2200" dirty="0" smtClean="0">
                  <a:latin typeface="Times New Roman"/>
                  <a:ea typeface="Times New Roman"/>
                  <a:sym typeface="Symbol"/>
                </a:rPr>
                <a:t> </a:t>
              </a:r>
              <a:r>
                <a:rPr lang="pt-BR" sz="2200" dirty="0" smtClean="0">
                  <a:latin typeface="Times New Roman"/>
                  <a:ea typeface="Times New Roman"/>
                </a:rPr>
                <a:t>[</a:t>
              </a:r>
              <a:r>
                <a:rPr lang="pt-BR" sz="2200" i="1" dirty="0" smtClean="0">
                  <a:latin typeface="Times New Roman"/>
                  <a:ea typeface="Times New Roman"/>
                </a:rPr>
                <a:t>a</a:t>
              </a:r>
              <a:r>
                <a:rPr lang="pt-BR" sz="2200" i="1" baseline="-25000" dirty="0" smtClean="0">
                  <a:latin typeface="Times New Roman"/>
                  <a:ea typeface="Times New Roman"/>
                </a:rPr>
                <a:t>0 </a:t>
              </a:r>
              <a:r>
                <a:rPr lang="pt-BR" sz="2200" i="1" baseline="-25000" dirty="0" err="1" smtClean="0">
                  <a:latin typeface="Times New Roman"/>
                  <a:ea typeface="Times New Roman"/>
                </a:rPr>
                <a:t>min</a:t>
              </a:r>
              <a:r>
                <a:rPr lang="pt-BR" sz="2200" i="1" dirty="0" smtClean="0">
                  <a:latin typeface="Times New Roman"/>
                  <a:ea typeface="Times New Roman"/>
                </a:rPr>
                <a:t>, a</a:t>
              </a:r>
              <a:r>
                <a:rPr lang="pt-BR" sz="2200" i="1" baseline="-25000" dirty="0" smtClean="0">
                  <a:latin typeface="Times New Roman"/>
                  <a:ea typeface="Times New Roman"/>
                </a:rPr>
                <a:t>0 </a:t>
              </a:r>
              <a:r>
                <a:rPr lang="pt-BR" sz="2200" i="1" baseline="-25000" dirty="0" err="1" smtClean="0">
                  <a:latin typeface="Times New Roman"/>
                  <a:ea typeface="Times New Roman"/>
                </a:rPr>
                <a:t>max</a:t>
              </a:r>
              <a:r>
                <a:rPr lang="pt-BR" sz="2200" dirty="0" smtClean="0">
                  <a:latin typeface="Times New Roman"/>
                  <a:ea typeface="Times New Roman"/>
                </a:rPr>
                <a:t>]</a:t>
              </a:r>
              <a:endParaRPr lang="es-BO" sz="2200" dirty="0" smtClean="0">
                <a:latin typeface="Times New Roman"/>
                <a:ea typeface="Times New Roman"/>
              </a:endParaRPr>
            </a:p>
          </p:txBody>
        </p:sp>
        <p:sp>
          <p:nvSpPr>
            <p:cNvPr id="15" name="14 Rectángulo"/>
            <p:cNvSpPr/>
            <p:nvPr/>
          </p:nvSpPr>
          <p:spPr>
            <a:xfrm>
              <a:off x="578775" y="4449017"/>
              <a:ext cx="2425681" cy="4308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pt-BR" sz="2200" i="1" dirty="0" smtClean="0">
                  <a:latin typeface="Times New Roman"/>
                  <a:ea typeface="Times New Roman"/>
                </a:rPr>
                <a:t>a</a:t>
              </a:r>
              <a:r>
                <a:rPr lang="pt-BR" sz="2200" i="1" baseline="-25000" dirty="0" smtClean="0">
                  <a:latin typeface="Times New Roman"/>
                  <a:ea typeface="Times New Roman"/>
                </a:rPr>
                <a:t>1 </a:t>
              </a:r>
              <a:r>
                <a:rPr lang="pt-BR" sz="2200" dirty="0" smtClean="0">
                  <a:latin typeface="Times New Roman"/>
                  <a:ea typeface="Times New Roman"/>
                  <a:sym typeface="Symbol"/>
                </a:rPr>
                <a:t> </a:t>
              </a:r>
              <a:r>
                <a:rPr lang="pt-BR" sz="2200" dirty="0" smtClean="0">
                  <a:latin typeface="Times New Roman"/>
                  <a:ea typeface="Times New Roman"/>
                </a:rPr>
                <a:t>[</a:t>
              </a:r>
              <a:r>
                <a:rPr lang="pt-BR" sz="2200" i="1" dirty="0" smtClean="0">
                  <a:latin typeface="Times New Roman"/>
                  <a:ea typeface="Times New Roman"/>
                </a:rPr>
                <a:t>a</a:t>
              </a:r>
              <a:r>
                <a:rPr lang="pt-BR" sz="2200" i="1" baseline="-25000" dirty="0" smtClean="0">
                  <a:latin typeface="Times New Roman"/>
                  <a:ea typeface="Times New Roman"/>
                </a:rPr>
                <a:t>1 </a:t>
              </a:r>
              <a:r>
                <a:rPr lang="pt-BR" sz="2200" i="1" baseline="-25000" dirty="0" err="1" smtClean="0">
                  <a:latin typeface="Times New Roman"/>
                  <a:ea typeface="Times New Roman"/>
                </a:rPr>
                <a:t>min</a:t>
              </a:r>
              <a:r>
                <a:rPr lang="pt-BR" sz="2200" i="1" dirty="0" smtClean="0">
                  <a:latin typeface="Times New Roman"/>
                  <a:ea typeface="Times New Roman"/>
                </a:rPr>
                <a:t>, a</a:t>
              </a:r>
              <a:r>
                <a:rPr lang="pt-BR" sz="2200" i="1" baseline="-25000" dirty="0" smtClean="0">
                  <a:latin typeface="Times New Roman"/>
                  <a:ea typeface="Times New Roman"/>
                </a:rPr>
                <a:t>1 </a:t>
              </a:r>
              <a:r>
                <a:rPr lang="pt-BR" sz="2200" i="1" baseline="-25000" dirty="0" err="1" smtClean="0">
                  <a:latin typeface="Times New Roman"/>
                  <a:ea typeface="Times New Roman"/>
                </a:rPr>
                <a:t>max</a:t>
              </a:r>
              <a:r>
                <a:rPr lang="pt-BR" sz="2200" dirty="0" smtClean="0">
                  <a:latin typeface="Times New Roman"/>
                  <a:ea typeface="Times New Roman"/>
                </a:rPr>
                <a:t>]</a:t>
              </a:r>
              <a:endParaRPr lang="es-BO" sz="2200" dirty="0" smtClean="0">
                <a:latin typeface="Times New Roman"/>
                <a:ea typeface="Times New Roman"/>
              </a:endParaRPr>
            </a:p>
          </p:txBody>
        </p:sp>
        <p:sp>
          <p:nvSpPr>
            <p:cNvPr id="16" name="15 Rectángulo"/>
            <p:cNvSpPr/>
            <p:nvPr/>
          </p:nvSpPr>
          <p:spPr>
            <a:xfrm>
              <a:off x="578775" y="4884447"/>
              <a:ext cx="2425681" cy="4308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pt-BR" sz="2200" i="1" dirty="0" smtClean="0">
                  <a:latin typeface="Times New Roman"/>
                  <a:ea typeface="Times New Roman"/>
                </a:rPr>
                <a:t>K</a:t>
              </a:r>
              <a:r>
                <a:rPr lang="pt-BR" sz="2200" i="1" baseline="-25000" dirty="0" smtClean="0">
                  <a:latin typeface="Times New Roman"/>
                  <a:ea typeface="Times New Roman"/>
                </a:rPr>
                <a:t> </a:t>
              </a:r>
              <a:r>
                <a:rPr lang="pt-BR" sz="2200" dirty="0" smtClean="0">
                  <a:latin typeface="Times New Roman"/>
                  <a:ea typeface="Times New Roman"/>
                  <a:sym typeface="Symbol"/>
                </a:rPr>
                <a:t> </a:t>
              </a:r>
              <a:r>
                <a:rPr lang="pt-BR" sz="2200" dirty="0" smtClean="0">
                  <a:latin typeface="Times New Roman"/>
                  <a:ea typeface="Times New Roman"/>
                </a:rPr>
                <a:t>[</a:t>
              </a:r>
              <a:r>
                <a:rPr lang="pt-BR" sz="2200" i="1" dirty="0" err="1" smtClean="0">
                  <a:latin typeface="Times New Roman"/>
                  <a:ea typeface="Times New Roman"/>
                </a:rPr>
                <a:t>K</a:t>
              </a:r>
              <a:r>
                <a:rPr lang="pt-BR" sz="2200" i="1" baseline="-25000" dirty="0" err="1" smtClean="0">
                  <a:latin typeface="Times New Roman"/>
                  <a:ea typeface="Times New Roman"/>
                </a:rPr>
                <a:t>min</a:t>
              </a:r>
              <a:r>
                <a:rPr lang="pt-BR" sz="2200" i="1" dirty="0" smtClean="0">
                  <a:latin typeface="Times New Roman"/>
                  <a:ea typeface="Times New Roman"/>
                </a:rPr>
                <a:t>, </a:t>
              </a:r>
              <a:r>
                <a:rPr lang="pt-BR" sz="2200" i="1" dirty="0" err="1" smtClean="0">
                  <a:latin typeface="Times New Roman"/>
                  <a:ea typeface="Times New Roman"/>
                </a:rPr>
                <a:t>K</a:t>
              </a:r>
              <a:r>
                <a:rPr lang="pt-BR" sz="2200" i="1" baseline="-25000" dirty="0" err="1" smtClean="0">
                  <a:latin typeface="Times New Roman"/>
                  <a:ea typeface="Times New Roman"/>
                </a:rPr>
                <a:t>max</a:t>
              </a:r>
              <a:r>
                <a:rPr lang="pt-BR" sz="2200" dirty="0" smtClean="0">
                  <a:latin typeface="Times New Roman"/>
                  <a:ea typeface="Times New Roman"/>
                </a:rPr>
                <a:t>]</a:t>
              </a:r>
              <a:endParaRPr lang="es-BO" sz="2200" dirty="0" smtClean="0">
                <a:latin typeface="Times New Roman"/>
                <a:ea typeface="Times New Roman"/>
              </a:endParaRPr>
            </a:p>
          </p:txBody>
        </p:sp>
      </p:grpSp>
      <p:sp>
        <p:nvSpPr>
          <p:cNvPr id="18" name="17 Rectángulo"/>
          <p:cNvSpPr/>
          <p:nvPr/>
        </p:nvSpPr>
        <p:spPr>
          <a:xfrm>
            <a:off x="615060" y="4020846"/>
            <a:ext cx="105408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000" dirty="0" err="1" smtClean="0">
                <a:ea typeface="Times New Roman"/>
              </a:rPr>
              <a:t>where</a:t>
            </a:r>
            <a:r>
              <a:rPr lang="pt-BR" sz="2000" dirty="0" smtClean="0">
                <a:ea typeface="Times New Roman"/>
              </a:rPr>
              <a:t>:</a:t>
            </a:r>
            <a:endParaRPr lang="es-BO" sz="2000" dirty="0" smtClean="0">
              <a:ea typeface="Times New Roman"/>
            </a:endParaRPr>
          </a:p>
        </p:txBody>
      </p:sp>
      <p:grpSp>
        <p:nvGrpSpPr>
          <p:cNvPr id="6" name="Grupo 5"/>
          <p:cNvGrpSpPr/>
          <p:nvPr/>
        </p:nvGrpSpPr>
        <p:grpSpPr>
          <a:xfrm>
            <a:off x="314823" y="878236"/>
            <a:ext cx="5465445" cy="810924"/>
            <a:chOff x="3268770" y="1667095"/>
            <a:chExt cx="5465445" cy="810924"/>
          </a:xfrm>
        </p:grpSpPr>
        <p:sp>
          <p:nvSpPr>
            <p:cNvPr id="50" name="49 Pentágono"/>
            <p:cNvSpPr/>
            <p:nvPr/>
          </p:nvSpPr>
          <p:spPr>
            <a:xfrm>
              <a:off x="3807108" y="1687304"/>
              <a:ext cx="4927107" cy="498024"/>
            </a:xfrm>
            <a:prstGeom prst="homePlate">
              <a:avLst/>
            </a:prstGeom>
            <a:ln w="28575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pt-BR" sz="1500" dirty="0"/>
            </a:p>
          </p:txBody>
        </p:sp>
        <p:sp>
          <p:nvSpPr>
            <p:cNvPr id="51" name="24 Cheurón"/>
            <p:cNvSpPr/>
            <p:nvPr/>
          </p:nvSpPr>
          <p:spPr>
            <a:xfrm rot="5400000">
              <a:off x="3141209" y="1794656"/>
              <a:ext cx="810924" cy="555802"/>
            </a:xfrm>
            <a:prstGeom prst="chevron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pt-BR" sz="2400" b="1" dirty="0" smtClean="0">
                <a:solidFill>
                  <a:schemeClr val="bg1"/>
                </a:solidFill>
                <a:latin typeface="Arial Black" pitchFamily="34" charset="0"/>
                <a:cs typeface="Aharoni" pitchFamily="2" charset="-79"/>
              </a:endParaRPr>
            </a:p>
            <a:p>
              <a:pPr algn="ctr"/>
              <a:r>
                <a:rPr lang="en-US" sz="2000" b="1" dirty="0" smtClean="0">
                  <a:solidFill>
                    <a:schemeClr val="bg1"/>
                  </a:solidFill>
                  <a:latin typeface="Arial Black" pitchFamily="34" charset="0"/>
                  <a:cs typeface="Aharoni" pitchFamily="2" charset="-79"/>
                </a:rPr>
                <a:t>2</a:t>
              </a:r>
            </a:p>
            <a:p>
              <a:pPr algn="ctr"/>
              <a:endParaRPr lang="pt-BR" sz="2000" b="1" dirty="0">
                <a:solidFill>
                  <a:schemeClr val="bg1"/>
                </a:solidFill>
                <a:latin typeface="Arial Black" pitchFamily="34" charset="0"/>
                <a:cs typeface="Aharoni" pitchFamily="2" charset="-79"/>
              </a:endParaRPr>
            </a:p>
          </p:txBody>
        </p:sp>
        <p:sp>
          <p:nvSpPr>
            <p:cNvPr id="52" name="41 Rectángulo"/>
            <p:cNvSpPr/>
            <p:nvPr/>
          </p:nvSpPr>
          <p:spPr>
            <a:xfrm>
              <a:off x="3869635" y="1765001"/>
              <a:ext cx="3790160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pt-BR" sz="1600" dirty="0" err="1" smtClean="0"/>
                <a:t>Templates</a:t>
              </a:r>
              <a:endParaRPr lang="pt-BR" sz="1600" dirty="0"/>
            </a:p>
          </p:txBody>
        </p:sp>
      </p:grpSp>
      <p:sp>
        <p:nvSpPr>
          <p:cNvPr id="53" name="Rectángulo 52"/>
          <p:cNvSpPr/>
          <p:nvPr/>
        </p:nvSpPr>
        <p:spPr>
          <a:xfrm>
            <a:off x="278162" y="36561"/>
            <a:ext cx="67187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>
                <a:solidFill>
                  <a:srgbClr val="FFC000"/>
                </a:solidFill>
              </a:rPr>
              <a:t>QFT </a:t>
            </a:r>
            <a:r>
              <a:rPr lang="en-US" sz="2800" b="1" dirty="0">
                <a:solidFill>
                  <a:srgbClr val="FFC000"/>
                </a:solidFill>
              </a:rPr>
              <a:t>o</a:t>
            </a:r>
            <a:r>
              <a:rPr lang="en-US" sz="2800" b="1" dirty="0" smtClean="0">
                <a:solidFill>
                  <a:srgbClr val="FFC000"/>
                </a:solidFill>
              </a:rPr>
              <a:t>verview</a:t>
            </a:r>
            <a:endParaRPr lang="en-US" sz="2800" b="1" dirty="0">
              <a:solidFill>
                <a:srgbClr val="FFC000"/>
              </a:solidFill>
            </a:endParaRPr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775758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27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27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27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3" presetClass="emph" presetSubtype="0" fill="remove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33" dur="500" accel="50000" autoRev="1" fill="hold" tmFilter="0, 0; .33333, 1; 1, 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F0F"/>
                                      </p:to>
                                    </p:animClr>
                                    <p:animClr clrSpc="rgb" dir="cw">
                                      <p:cBhvr>
                                        <p:cTn id="34" dur="500" accel="50000" autoRev="1" fill="hold" tmFilter="0, 0; .33333, 1; 1, 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F0F"/>
                                      </p:to>
                                    </p:animClr>
                                    <p:set>
                                      <p:cBhvr>
                                        <p:cTn id="3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  <p:animScale>
                                      <p:cBhvr>
                                        <p:cTn id="37" dur="500" accel="50000" autoRev="1" fill="hold" tmFilter="0, 0; .33333, 1; 1, 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from x="100000" y="100000"/>
                                      <p:to x="100000" y="14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33" presetClass="emph" presetSubtype="0" fill="remove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40" dur="500" accel="50000" autoRev="1" fill="hold" tmFilter="0, 0; .33333, 1; 1, 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F0F"/>
                                      </p:to>
                                    </p:animClr>
                                    <p:animClr clrSpc="rgb" dir="cw">
                                      <p:cBhvr>
                                        <p:cTn id="41" dur="500" accel="50000" autoRev="1" fill="hold" tmFilter="0, 0; .33333, 1; 1, 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F0F"/>
                                      </p:to>
                                    </p:animClr>
                                    <p:set>
                                      <p:cBhvr>
                                        <p:cTn id="4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  <p:animScale>
                                      <p:cBhvr>
                                        <p:cTn id="44" dur="500" accel="50000" autoRev="1" fill="hold" tmFilter="0, 0; .33333, 1; 1, 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from x="100000" y="100000"/>
                                      <p:to x="100000" y="14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000"/>
                            </p:stCondLst>
                            <p:childTnLst>
                              <p:par>
                                <p:cTn id="46" presetID="33" presetClass="emph" presetSubtype="0" fill="remove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47" dur="500" accel="50000" autoRev="1" fill="hold" tmFilter="0, 0; .33333, 1; 1, 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F0F"/>
                                      </p:to>
                                    </p:animClr>
                                    <p:animClr clrSpc="rgb" dir="cw">
                                      <p:cBhvr>
                                        <p:cTn id="48" dur="500" accel="50000" autoRev="1" fill="hold" tmFilter="0, 0; .33333, 1; 1, 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F0F"/>
                                      </p:to>
                                    </p:animClr>
                                    <p:set>
                                      <p:cBhvr>
                                        <p:cTn id="4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  <p:animScale>
                                      <p:cBhvr>
                                        <p:cTn id="51" dur="500" accel="50000" autoRev="1" fill="hold" tmFilter="0, 0; .33333, 1; 1, 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from x="100000" y="100000"/>
                                      <p:to x="100000" y="14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0" grpId="1"/>
      <p:bldP spid="11" grpId="0"/>
      <p:bldP spid="11" grpId="1"/>
      <p:bldP spid="12" grpId="0"/>
      <p:bldP spid="12" grpId="1"/>
      <p:bldP spid="1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0 Imagen" descr="template 001 - 005.emf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08798" y="1976900"/>
            <a:ext cx="6545029" cy="3764981"/>
          </a:xfrm>
          <a:prstGeom prst="rect">
            <a:avLst/>
          </a:prstGeom>
        </p:spPr>
      </p:pic>
      <p:pic>
        <p:nvPicPr>
          <p:cNvPr id="7" name="0 Imagen" descr="template 001 - 005.emf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07887" y="1981200"/>
            <a:ext cx="6545942" cy="3797300"/>
          </a:xfrm>
          <a:prstGeom prst="rect">
            <a:avLst/>
          </a:prstGeom>
        </p:spPr>
      </p:pic>
      <p:grpSp>
        <p:nvGrpSpPr>
          <p:cNvPr id="44" name="Grupo 43"/>
          <p:cNvGrpSpPr/>
          <p:nvPr/>
        </p:nvGrpSpPr>
        <p:grpSpPr>
          <a:xfrm>
            <a:off x="314823" y="878236"/>
            <a:ext cx="5465445" cy="810924"/>
            <a:chOff x="3268770" y="1667095"/>
            <a:chExt cx="5465445" cy="810924"/>
          </a:xfrm>
        </p:grpSpPr>
        <p:sp>
          <p:nvSpPr>
            <p:cNvPr id="45" name="49 Pentágono"/>
            <p:cNvSpPr/>
            <p:nvPr/>
          </p:nvSpPr>
          <p:spPr>
            <a:xfrm>
              <a:off x="3807108" y="1687304"/>
              <a:ext cx="4927107" cy="498024"/>
            </a:xfrm>
            <a:prstGeom prst="homePlate">
              <a:avLst/>
            </a:prstGeom>
            <a:ln w="28575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pt-BR" sz="1500" dirty="0"/>
            </a:p>
          </p:txBody>
        </p:sp>
        <p:sp>
          <p:nvSpPr>
            <p:cNvPr id="46" name="24 Cheurón"/>
            <p:cNvSpPr/>
            <p:nvPr/>
          </p:nvSpPr>
          <p:spPr>
            <a:xfrm rot="5400000">
              <a:off x="3141209" y="1794656"/>
              <a:ext cx="810924" cy="555802"/>
            </a:xfrm>
            <a:prstGeom prst="chevron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pt-BR" sz="2400" b="1" dirty="0" smtClean="0">
                <a:solidFill>
                  <a:schemeClr val="bg1"/>
                </a:solidFill>
                <a:latin typeface="Arial Black" pitchFamily="34" charset="0"/>
                <a:cs typeface="Aharoni" pitchFamily="2" charset="-79"/>
              </a:endParaRPr>
            </a:p>
            <a:p>
              <a:pPr algn="ctr"/>
              <a:r>
                <a:rPr lang="en-US" sz="2000" b="1" dirty="0" smtClean="0">
                  <a:solidFill>
                    <a:schemeClr val="bg1"/>
                  </a:solidFill>
                  <a:latin typeface="Arial Black" pitchFamily="34" charset="0"/>
                  <a:cs typeface="Aharoni" pitchFamily="2" charset="-79"/>
                </a:rPr>
                <a:t>2</a:t>
              </a:r>
            </a:p>
            <a:p>
              <a:pPr algn="ctr"/>
              <a:endParaRPr lang="pt-BR" sz="2000" b="1" dirty="0">
                <a:solidFill>
                  <a:schemeClr val="bg1"/>
                </a:solidFill>
                <a:latin typeface="Arial Black" pitchFamily="34" charset="0"/>
                <a:cs typeface="Aharoni" pitchFamily="2" charset="-79"/>
              </a:endParaRPr>
            </a:p>
          </p:txBody>
        </p:sp>
        <p:sp>
          <p:nvSpPr>
            <p:cNvPr id="47" name="41 Rectángulo"/>
            <p:cNvSpPr/>
            <p:nvPr/>
          </p:nvSpPr>
          <p:spPr>
            <a:xfrm>
              <a:off x="3869635" y="1765001"/>
              <a:ext cx="3790160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pt-BR" sz="1600" dirty="0" err="1" smtClean="0"/>
                <a:t>Templates</a:t>
              </a:r>
              <a:endParaRPr lang="pt-BR" sz="1600" dirty="0"/>
            </a:p>
          </p:txBody>
        </p:sp>
      </p:grpSp>
      <p:sp>
        <p:nvSpPr>
          <p:cNvPr id="48" name="Rectángulo 47"/>
          <p:cNvSpPr/>
          <p:nvPr/>
        </p:nvSpPr>
        <p:spPr>
          <a:xfrm>
            <a:off x="278162" y="36561"/>
            <a:ext cx="67187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>
                <a:solidFill>
                  <a:srgbClr val="FFC000"/>
                </a:solidFill>
              </a:rPr>
              <a:t>QFT </a:t>
            </a:r>
            <a:r>
              <a:rPr lang="en-US" sz="2800" b="1" dirty="0">
                <a:solidFill>
                  <a:srgbClr val="FFC000"/>
                </a:solidFill>
              </a:rPr>
              <a:t>o</a:t>
            </a:r>
            <a:r>
              <a:rPr lang="en-US" sz="2800" b="1" dirty="0" smtClean="0">
                <a:solidFill>
                  <a:srgbClr val="FFC000"/>
                </a:solidFill>
              </a:rPr>
              <a:t>verview</a:t>
            </a:r>
            <a:endParaRPr lang="en-US" sz="2800" b="1" dirty="0">
              <a:solidFill>
                <a:srgbClr val="FFC00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30624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732" name="Picture 4" descr="C:\Users\Victor Hugo  Ledezma\Desktop\job\Dropbox\Dissertaçao\Presentaçao\PPoint\imagenes\Ex_cont_estab_diag_nichols.wm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3183" y="2264362"/>
            <a:ext cx="6154278" cy="3841976"/>
          </a:xfrm>
          <a:prstGeom prst="rect">
            <a:avLst/>
          </a:prstGeom>
          <a:noFill/>
        </p:spPr>
      </p:pic>
      <p:pic>
        <p:nvPicPr>
          <p:cNvPr id="11" name="Picture 5" descr="C:\Users\Victor Hugo  Ledezma\Desktop\job\Dropbox\Dissertaçao\Presentaçao\PPoint\imagenes\Ex_cont_estab_contour.wm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169772" y="2957418"/>
            <a:ext cx="2098857" cy="1717709"/>
          </a:xfrm>
          <a:prstGeom prst="rect">
            <a:avLst/>
          </a:prstGeom>
          <a:noFill/>
        </p:spPr>
      </p:pic>
      <p:pic>
        <p:nvPicPr>
          <p:cNvPr id="12" name="Picture 6" descr="C:\Users\Victor Hugo  Ledezma\Desktop\job\Dropbox\Dissertaçao\Presentaçao\PPoint\imagenes\Ex_cont_estab_template.wmf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473437" y="2079078"/>
            <a:ext cx="843609" cy="1001150"/>
          </a:xfrm>
          <a:prstGeom prst="rect">
            <a:avLst/>
          </a:prstGeom>
          <a:noFill/>
        </p:spPr>
      </p:pic>
      <p:sp>
        <p:nvSpPr>
          <p:cNvPr id="18" name="17 CuadroTexto"/>
          <p:cNvSpPr txBox="1"/>
          <p:nvPr/>
        </p:nvSpPr>
        <p:spPr>
          <a:xfrm>
            <a:off x="567629" y="1746262"/>
            <a:ext cx="2391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i="1" dirty="0" err="1" smtClean="0">
                <a:solidFill>
                  <a:schemeClr val="tx2"/>
                </a:solidFill>
              </a:rPr>
              <a:t>Robust</a:t>
            </a:r>
            <a:r>
              <a:rPr lang="pt-BR" b="1" i="1" dirty="0" smtClean="0">
                <a:solidFill>
                  <a:schemeClr val="tx2"/>
                </a:solidFill>
              </a:rPr>
              <a:t> </a:t>
            </a:r>
            <a:r>
              <a:rPr lang="pt-BR" b="1" i="1" dirty="0" err="1" smtClean="0">
                <a:solidFill>
                  <a:schemeClr val="tx2"/>
                </a:solidFill>
              </a:rPr>
              <a:t>stability</a:t>
            </a:r>
            <a:r>
              <a:rPr lang="pt-BR" b="1" i="1" dirty="0" smtClean="0">
                <a:solidFill>
                  <a:schemeClr val="tx2"/>
                </a:solidFill>
              </a:rPr>
              <a:t> </a:t>
            </a:r>
            <a:r>
              <a:rPr lang="pt-BR" b="1" i="1" dirty="0" err="1" smtClean="0">
                <a:solidFill>
                  <a:schemeClr val="tx2"/>
                </a:solidFill>
              </a:rPr>
              <a:t>bound</a:t>
            </a:r>
            <a:r>
              <a:rPr lang="pt-BR" b="1" i="1" dirty="0" smtClean="0">
                <a:solidFill>
                  <a:schemeClr val="tx2"/>
                </a:solidFill>
              </a:rPr>
              <a:t>:</a:t>
            </a:r>
            <a:endParaRPr lang="pt-BR" b="1" i="1" dirty="0">
              <a:solidFill>
                <a:schemeClr val="tx2"/>
              </a:solidFill>
            </a:endParaRPr>
          </a:p>
        </p:txBody>
      </p:sp>
      <p:grpSp>
        <p:nvGrpSpPr>
          <p:cNvPr id="6" name="Grupo 5"/>
          <p:cNvGrpSpPr/>
          <p:nvPr/>
        </p:nvGrpSpPr>
        <p:grpSpPr>
          <a:xfrm>
            <a:off x="314303" y="853685"/>
            <a:ext cx="5465445" cy="810924"/>
            <a:chOff x="6035167" y="1080935"/>
            <a:chExt cx="5465445" cy="810924"/>
          </a:xfrm>
        </p:grpSpPr>
        <p:sp>
          <p:nvSpPr>
            <p:cNvPr id="47" name="27 Cheurón"/>
            <p:cNvSpPr/>
            <p:nvPr/>
          </p:nvSpPr>
          <p:spPr>
            <a:xfrm rot="5400000">
              <a:off x="5907606" y="1208496"/>
              <a:ext cx="810924" cy="555802"/>
            </a:xfrm>
            <a:prstGeom prst="chevron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pt-BR" sz="2400" b="1" dirty="0" smtClean="0">
                <a:solidFill>
                  <a:schemeClr val="bg1"/>
                </a:solidFill>
                <a:latin typeface="Arial Black" pitchFamily="34" charset="0"/>
                <a:cs typeface="Aharoni" pitchFamily="2" charset="-79"/>
              </a:endParaRPr>
            </a:p>
            <a:p>
              <a:pPr algn="ctr"/>
              <a:r>
                <a:rPr lang="en-US" sz="2000" b="1" dirty="0" smtClean="0">
                  <a:solidFill>
                    <a:schemeClr val="bg1"/>
                  </a:solidFill>
                  <a:latin typeface="Arial Black" pitchFamily="34" charset="0"/>
                  <a:cs typeface="Aharoni" pitchFamily="2" charset="-79"/>
                </a:rPr>
                <a:t>3</a:t>
              </a:r>
            </a:p>
            <a:p>
              <a:pPr algn="ctr"/>
              <a:endParaRPr lang="pt-BR" sz="2000" b="1" dirty="0">
                <a:solidFill>
                  <a:schemeClr val="bg1"/>
                </a:solidFill>
                <a:latin typeface="Arial Black" pitchFamily="34" charset="0"/>
                <a:cs typeface="Aharoni" pitchFamily="2" charset="-79"/>
              </a:endParaRPr>
            </a:p>
          </p:txBody>
        </p:sp>
        <p:sp>
          <p:nvSpPr>
            <p:cNvPr id="48" name="50 Pentágono"/>
            <p:cNvSpPr/>
            <p:nvPr/>
          </p:nvSpPr>
          <p:spPr>
            <a:xfrm>
              <a:off x="6573505" y="1091618"/>
              <a:ext cx="4927107" cy="498024"/>
            </a:xfrm>
            <a:prstGeom prst="homePlate">
              <a:avLst/>
            </a:prstGeom>
            <a:ln w="28575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pt-BR" sz="1500" dirty="0"/>
            </a:p>
          </p:txBody>
        </p:sp>
        <p:sp>
          <p:nvSpPr>
            <p:cNvPr id="49" name="42 Rectángulo"/>
            <p:cNvSpPr/>
            <p:nvPr/>
          </p:nvSpPr>
          <p:spPr>
            <a:xfrm>
              <a:off x="6624272" y="1170134"/>
              <a:ext cx="4602020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pt-BR" sz="1600" dirty="0" err="1" smtClean="0"/>
                <a:t>Stability</a:t>
              </a:r>
              <a:r>
                <a:rPr lang="pt-BR" sz="1600" dirty="0" smtClean="0"/>
                <a:t>, </a:t>
              </a:r>
              <a:r>
                <a:rPr lang="pt-BR" sz="1600" dirty="0" err="1" smtClean="0"/>
                <a:t>disturbance</a:t>
              </a:r>
              <a:r>
                <a:rPr lang="pt-BR" sz="1600" dirty="0" smtClean="0"/>
                <a:t> </a:t>
              </a:r>
              <a:r>
                <a:rPr lang="pt-BR" sz="1600" dirty="0" err="1" smtClean="0"/>
                <a:t>and</a:t>
              </a:r>
              <a:r>
                <a:rPr lang="pt-BR" sz="1600" dirty="0" smtClean="0"/>
                <a:t> </a:t>
              </a:r>
              <a:r>
                <a:rPr lang="pt-BR" sz="1600" dirty="0" err="1" smtClean="0"/>
                <a:t>tracking</a:t>
              </a:r>
              <a:r>
                <a:rPr lang="pt-BR" sz="1600" dirty="0" smtClean="0"/>
                <a:t> </a:t>
              </a:r>
              <a:r>
                <a:rPr lang="pt-BR" sz="1600" dirty="0" err="1" smtClean="0"/>
                <a:t>bounds</a:t>
              </a:r>
              <a:r>
                <a:rPr lang="pt-BR" sz="1600" dirty="0" smtClean="0"/>
                <a:t> </a:t>
              </a:r>
              <a:endParaRPr lang="pt-BR" sz="1600" dirty="0"/>
            </a:p>
          </p:txBody>
        </p:sp>
      </p:grpSp>
      <p:sp>
        <p:nvSpPr>
          <p:cNvPr id="50" name="Rectángulo 49"/>
          <p:cNvSpPr/>
          <p:nvPr/>
        </p:nvSpPr>
        <p:spPr>
          <a:xfrm>
            <a:off x="278162" y="36561"/>
            <a:ext cx="67187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>
                <a:solidFill>
                  <a:srgbClr val="FFC000"/>
                </a:solidFill>
              </a:rPr>
              <a:t>QFT </a:t>
            </a:r>
            <a:r>
              <a:rPr lang="en-US" sz="2800" b="1" dirty="0">
                <a:solidFill>
                  <a:srgbClr val="FFC000"/>
                </a:solidFill>
              </a:rPr>
              <a:t>o</a:t>
            </a:r>
            <a:r>
              <a:rPr lang="en-US" sz="2800" b="1" dirty="0" smtClean="0">
                <a:solidFill>
                  <a:srgbClr val="FFC000"/>
                </a:solidFill>
              </a:rPr>
              <a:t>verview</a:t>
            </a:r>
            <a:endParaRPr lang="en-US" sz="2800" b="1" dirty="0">
              <a:solidFill>
                <a:srgbClr val="FFC00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71812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0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93889E-18 -2.96296E-6 L 0.04723 0.00741 L 0.07223 0.01852 L 0.09028 0.03148 L 0.10695 0.05 L 0.11667 0.07037 L 0.11806 0.19444 L 0.10834 0.21111 L 0.09306 0.22778 L 0.075 0.24074 L 0.05278 0.24444 L 0.03195 0.2463 L 0.0125 0.2463 L -0.00833 0.2463 L -0.02639 0.24259 L -0.04861 0.23704 L -0.06666 0.22592 L -0.08194 0.21296 L -0.09583 0.1963 L -0.10833 0.17407 L -0.10833 0.05555 L -0.10416 0.03704 L -0.09166 0.01667 L -0.075 0.01111 L -0.05277 0.0037 L -0.03055 -0.00185 L -0.01111 -2.96296E-6 L 6.93889E-18 -2.96296E-6 Z " pathEditMode="relative" ptsTypes="AAAAAAAAAAAAAAAAAAAAAAAAAAAA">
                                      <p:cBhvr>
                                        <p:cTn id="15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6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" dur="1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20 Imagen" descr="analise de seguimento à trajetoria.emf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45828" y="2212878"/>
            <a:ext cx="5891886" cy="3981398"/>
          </a:xfrm>
          <a:prstGeom prst="rect">
            <a:avLst/>
          </a:prstGeom>
        </p:spPr>
      </p:pic>
      <p:grpSp>
        <p:nvGrpSpPr>
          <p:cNvPr id="38" name="Grupo 37"/>
          <p:cNvGrpSpPr/>
          <p:nvPr/>
        </p:nvGrpSpPr>
        <p:grpSpPr>
          <a:xfrm>
            <a:off x="314303" y="853685"/>
            <a:ext cx="5465445" cy="810924"/>
            <a:chOff x="6035167" y="1080935"/>
            <a:chExt cx="5465445" cy="810924"/>
          </a:xfrm>
        </p:grpSpPr>
        <p:sp>
          <p:nvSpPr>
            <p:cNvPr id="39" name="27 Cheurón"/>
            <p:cNvSpPr/>
            <p:nvPr/>
          </p:nvSpPr>
          <p:spPr>
            <a:xfrm rot="5400000">
              <a:off x="5907606" y="1208496"/>
              <a:ext cx="810924" cy="555802"/>
            </a:xfrm>
            <a:prstGeom prst="chevron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pt-BR" sz="2400" b="1" dirty="0" smtClean="0">
                <a:solidFill>
                  <a:schemeClr val="bg1"/>
                </a:solidFill>
                <a:latin typeface="Arial Black" pitchFamily="34" charset="0"/>
                <a:cs typeface="Aharoni" pitchFamily="2" charset="-79"/>
              </a:endParaRPr>
            </a:p>
            <a:p>
              <a:pPr algn="ctr"/>
              <a:r>
                <a:rPr lang="en-US" sz="2000" b="1" dirty="0" smtClean="0">
                  <a:solidFill>
                    <a:schemeClr val="bg1"/>
                  </a:solidFill>
                  <a:latin typeface="Arial Black" pitchFamily="34" charset="0"/>
                  <a:cs typeface="Aharoni" pitchFamily="2" charset="-79"/>
                </a:rPr>
                <a:t>3</a:t>
              </a:r>
            </a:p>
            <a:p>
              <a:pPr algn="ctr"/>
              <a:endParaRPr lang="pt-BR" sz="2000" b="1" dirty="0">
                <a:solidFill>
                  <a:schemeClr val="bg1"/>
                </a:solidFill>
                <a:latin typeface="Arial Black" pitchFamily="34" charset="0"/>
                <a:cs typeface="Aharoni" pitchFamily="2" charset="-79"/>
              </a:endParaRPr>
            </a:p>
          </p:txBody>
        </p:sp>
        <p:sp>
          <p:nvSpPr>
            <p:cNvPr id="40" name="50 Pentágono"/>
            <p:cNvSpPr/>
            <p:nvPr/>
          </p:nvSpPr>
          <p:spPr>
            <a:xfrm>
              <a:off x="6573505" y="1091618"/>
              <a:ext cx="4927107" cy="498024"/>
            </a:xfrm>
            <a:prstGeom prst="homePlate">
              <a:avLst/>
            </a:prstGeom>
            <a:ln w="28575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pt-BR" sz="1500" dirty="0"/>
            </a:p>
          </p:txBody>
        </p:sp>
        <p:sp>
          <p:nvSpPr>
            <p:cNvPr id="41" name="42 Rectángulo"/>
            <p:cNvSpPr/>
            <p:nvPr/>
          </p:nvSpPr>
          <p:spPr>
            <a:xfrm>
              <a:off x="6624272" y="1170134"/>
              <a:ext cx="4602020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pt-BR" sz="1600" dirty="0" err="1" smtClean="0"/>
                <a:t>Stability</a:t>
              </a:r>
              <a:r>
                <a:rPr lang="pt-BR" sz="1600" dirty="0" smtClean="0"/>
                <a:t>, </a:t>
              </a:r>
              <a:r>
                <a:rPr lang="pt-BR" sz="1600" dirty="0" err="1" smtClean="0"/>
                <a:t>disturbance</a:t>
              </a:r>
              <a:r>
                <a:rPr lang="pt-BR" sz="1600" dirty="0" smtClean="0"/>
                <a:t> </a:t>
              </a:r>
              <a:r>
                <a:rPr lang="pt-BR" sz="1600" dirty="0" err="1" smtClean="0"/>
                <a:t>and</a:t>
              </a:r>
              <a:r>
                <a:rPr lang="pt-BR" sz="1600" dirty="0" smtClean="0"/>
                <a:t> </a:t>
              </a:r>
              <a:r>
                <a:rPr lang="pt-BR" sz="1600" dirty="0" err="1" smtClean="0"/>
                <a:t>tracking</a:t>
              </a:r>
              <a:r>
                <a:rPr lang="pt-BR" sz="1600" dirty="0" smtClean="0"/>
                <a:t> </a:t>
              </a:r>
              <a:r>
                <a:rPr lang="pt-BR" sz="1600" dirty="0" err="1" smtClean="0"/>
                <a:t>bounds</a:t>
              </a:r>
              <a:r>
                <a:rPr lang="pt-BR" sz="1600" dirty="0" smtClean="0"/>
                <a:t> </a:t>
              </a:r>
              <a:endParaRPr lang="pt-BR" sz="1600" dirty="0"/>
            </a:p>
          </p:txBody>
        </p:sp>
      </p:grpSp>
      <p:sp>
        <p:nvSpPr>
          <p:cNvPr id="42" name="17 CuadroTexto"/>
          <p:cNvSpPr txBox="1"/>
          <p:nvPr/>
        </p:nvSpPr>
        <p:spPr>
          <a:xfrm>
            <a:off x="567629" y="1746262"/>
            <a:ext cx="2391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i="1" dirty="0" err="1" smtClean="0">
                <a:solidFill>
                  <a:schemeClr val="tx2"/>
                </a:solidFill>
              </a:rPr>
              <a:t>Robust</a:t>
            </a:r>
            <a:r>
              <a:rPr lang="pt-BR" b="1" i="1" dirty="0" smtClean="0">
                <a:solidFill>
                  <a:schemeClr val="tx2"/>
                </a:solidFill>
              </a:rPr>
              <a:t> </a:t>
            </a:r>
            <a:r>
              <a:rPr lang="pt-BR" b="1" i="1" dirty="0" err="1" smtClean="0">
                <a:solidFill>
                  <a:schemeClr val="tx2"/>
                </a:solidFill>
              </a:rPr>
              <a:t>stability</a:t>
            </a:r>
            <a:r>
              <a:rPr lang="pt-BR" b="1" i="1" dirty="0" smtClean="0">
                <a:solidFill>
                  <a:schemeClr val="tx2"/>
                </a:solidFill>
              </a:rPr>
              <a:t> </a:t>
            </a:r>
            <a:r>
              <a:rPr lang="pt-BR" b="1" i="1" dirty="0" err="1" smtClean="0">
                <a:solidFill>
                  <a:schemeClr val="tx2"/>
                </a:solidFill>
              </a:rPr>
              <a:t>bound</a:t>
            </a:r>
            <a:r>
              <a:rPr lang="pt-BR" b="1" i="1" dirty="0" smtClean="0">
                <a:solidFill>
                  <a:schemeClr val="tx2"/>
                </a:solidFill>
              </a:rPr>
              <a:t>:</a:t>
            </a:r>
            <a:endParaRPr lang="pt-BR" b="1" i="1" dirty="0">
              <a:solidFill>
                <a:schemeClr val="tx2"/>
              </a:solidFill>
            </a:endParaRPr>
          </a:p>
        </p:txBody>
      </p:sp>
      <p:sp>
        <p:nvSpPr>
          <p:cNvPr id="43" name="Rectángulo 42"/>
          <p:cNvSpPr/>
          <p:nvPr/>
        </p:nvSpPr>
        <p:spPr>
          <a:xfrm>
            <a:off x="278162" y="36561"/>
            <a:ext cx="67187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>
                <a:solidFill>
                  <a:srgbClr val="FFC000"/>
                </a:solidFill>
              </a:rPr>
              <a:t>QFT </a:t>
            </a:r>
            <a:r>
              <a:rPr lang="en-US" sz="2800" b="1" dirty="0">
                <a:solidFill>
                  <a:srgbClr val="FFC000"/>
                </a:solidFill>
              </a:rPr>
              <a:t>o</a:t>
            </a:r>
            <a:r>
              <a:rPr lang="en-US" sz="2800" b="1" dirty="0" smtClean="0">
                <a:solidFill>
                  <a:srgbClr val="FFC000"/>
                </a:solidFill>
              </a:rPr>
              <a:t>verview</a:t>
            </a:r>
            <a:endParaRPr lang="en-US" sz="2800" b="1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3828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C:\Users\Victor Hugo  Ledezma\Desktop\job\Dropbox\Dissertaçao\Presentaçao\PPoint\imagenes\Ex_cont_rej_diag_nichols.wm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87221" y="2260767"/>
            <a:ext cx="6140134" cy="3823103"/>
          </a:xfrm>
          <a:prstGeom prst="rect">
            <a:avLst/>
          </a:prstGeom>
          <a:noFill/>
        </p:spPr>
      </p:pic>
      <p:pic>
        <p:nvPicPr>
          <p:cNvPr id="7" name="Picture 3" descr="C:\Users\Victor Hugo  Ledezma\Desktop\job\Dropbox\Dissertaçao\Presentaçao\PPoint\imagenes\Ex_cont_rej_linha_BF.wm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18785" y="3741989"/>
            <a:ext cx="5334209" cy="503702"/>
          </a:xfrm>
          <a:prstGeom prst="rect">
            <a:avLst/>
          </a:prstGeom>
          <a:noFill/>
        </p:spPr>
      </p:pic>
      <p:pic>
        <p:nvPicPr>
          <p:cNvPr id="8" name="Picture 2" descr="C:\Users\Victor Hugo  Ledezma\Desktop\job\Dropbox\Dissertaçao\Presentaçao\PPoint\imagenes\Ex_cont_rej_contour_BF.wmf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226464" y="3705094"/>
            <a:ext cx="5329169" cy="543998"/>
          </a:xfrm>
          <a:prstGeom prst="rect">
            <a:avLst/>
          </a:prstGeom>
          <a:noFill/>
        </p:spPr>
      </p:pic>
      <p:pic>
        <p:nvPicPr>
          <p:cNvPr id="9" name="Picture 6" descr="C:\Users\Victor Hugo  Ledezma\Desktop\job\Dropbox\Dissertaçao\Presentaçao\PPoint\imagenes\Ex_cont_estab_template.wmf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766571" y="3299844"/>
            <a:ext cx="843609" cy="1001150"/>
          </a:xfrm>
          <a:prstGeom prst="rect">
            <a:avLst/>
          </a:prstGeom>
          <a:noFill/>
        </p:spPr>
      </p:pic>
      <p:sp>
        <p:nvSpPr>
          <p:cNvPr id="10" name="9 CuadroTexto"/>
          <p:cNvSpPr txBox="1"/>
          <p:nvPr/>
        </p:nvSpPr>
        <p:spPr>
          <a:xfrm>
            <a:off x="751562" y="1738971"/>
            <a:ext cx="6789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i="1" dirty="0" err="1" smtClean="0">
                <a:solidFill>
                  <a:schemeClr val="tx2"/>
                </a:solidFill>
              </a:rPr>
              <a:t>Disturbance</a:t>
            </a:r>
            <a:r>
              <a:rPr lang="pt-BR" b="1" i="1" dirty="0" smtClean="0">
                <a:solidFill>
                  <a:schemeClr val="tx2"/>
                </a:solidFill>
              </a:rPr>
              <a:t> </a:t>
            </a:r>
            <a:r>
              <a:rPr lang="pt-BR" b="1" i="1" dirty="0" err="1" smtClean="0">
                <a:solidFill>
                  <a:schemeClr val="tx2"/>
                </a:solidFill>
              </a:rPr>
              <a:t>rejection</a:t>
            </a:r>
            <a:r>
              <a:rPr lang="pt-BR" b="1" i="1" dirty="0" smtClean="0">
                <a:solidFill>
                  <a:schemeClr val="tx2"/>
                </a:solidFill>
              </a:rPr>
              <a:t> (</a:t>
            </a:r>
            <a:r>
              <a:rPr lang="pt-BR" b="1" i="1" dirty="0" err="1" smtClean="0">
                <a:solidFill>
                  <a:schemeClr val="tx2"/>
                </a:solidFill>
              </a:rPr>
              <a:t>Sensitivity</a:t>
            </a:r>
            <a:r>
              <a:rPr lang="pt-BR" b="1" i="1" dirty="0" smtClean="0">
                <a:solidFill>
                  <a:schemeClr val="tx2"/>
                </a:solidFill>
              </a:rPr>
              <a:t> </a:t>
            </a:r>
            <a:r>
              <a:rPr lang="pt-BR" b="1" i="1" dirty="0" err="1" smtClean="0">
                <a:solidFill>
                  <a:schemeClr val="tx2"/>
                </a:solidFill>
              </a:rPr>
              <a:t>at</a:t>
            </a:r>
            <a:r>
              <a:rPr lang="pt-BR" b="1" i="1" dirty="0" smtClean="0">
                <a:solidFill>
                  <a:schemeClr val="tx2"/>
                </a:solidFill>
              </a:rPr>
              <a:t> </a:t>
            </a:r>
            <a:r>
              <a:rPr lang="pt-BR" b="1" i="1" dirty="0" err="1" smtClean="0">
                <a:solidFill>
                  <a:srgbClr val="C00000"/>
                </a:solidFill>
              </a:rPr>
              <a:t>low</a:t>
            </a:r>
            <a:r>
              <a:rPr lang="pt-BR" b="1" i="1" dirty="0" smtClean="0">
                <a:solidFill>
                  <a:srgbClr val="C00000"/>
                </a:solidFill>
              </a:rPr>
              <a:t> </a:t>
            </a:r>
            <a:r>
              <a:rPr lang="pt-BR" b="1" i="1" dirty="0" err="1" smtClean="0">
                <a:solidFill>
                  <a:srgbClr val="C00000"/>
                </a:solidFill>
              </a:rPr>
              <a:t>frequencies</a:t>
            </a:r>
            <a:r>
              <a:rPr lang="pt-BR" b="1" i="1" dirty="0" smtClean="0">
                <a:solidFill>
                  <a:schemeClr val="tx2"/>
                </a:solidFill>
              </a:rPr>
              <a:t>):</a:t>
            </a:r>
            <a:endParaRPr lang="pt-BR" b="1" i="1" dirty="0">
              <a:solidFill>
                <a:schemeClr val="tx2"/>
              </a:solidFill>
            </a:endParaRPr>
          </a:p>
        </p:txBody>
      </p:sp>
      <p:grpSp>
        <p:nvGrpSpPr>
          <p:cNvPr id="47" name="Grupo 46"/>
          <p:cNvGrpSpPr/>
          <p:nvPr/>
        </p:nvGrpSpPr>
        <p:grpSpPr>
          <a:xfrm>
            <a:off x="314303" y="853685"/>
            <a:ext cx="5465445" cy="810924"/>
            <a:chOff x="6035167" y="1080935"/>
            <a:chExt cx="5465445" cy="810924"/>
          </a:xfrm>
        </p:grpSpPr>
        <p:sp>
          <p:nvSpPr>
            <p:cNvPr id="48" name="27 Cheurón"/>
            <p:cNvSpPr/>
            <p:nvPr/>
          </p:nvSpPr>
          <p:spPr>
            <a:xfrm rot="5400000">
              <a:off x="5907606" y="1208496"/>
              <a:ext cx="810924" cy="555802"/>
            </a:xfrm>
            <a:prstGeom prst="chevron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pt-BR" sz="2400" b="1" dirty="0" smtClean="0">
                <a:solidFill>
                  <a:schemeClr val="bg1"/>
                </a:solidFill>
                <a:latin typeface="Arial Black" pitchFamily="34" charset="0"/>
                <a:cs typeface="Aharoni" pitchFamily="2" charset="-79"/>
              </a:endParaRPr>
            </a:p>
            <a:p>
              <a:pPr algn="ctr"/>
              <a:r>
                <a:rPr lang="en-US" sz="2000" b="1" dirty="0" smtClean="0">
                  <a:solidFill>
                    <a:schemeClr val="bg1"/>
                  </a:solidFill>
                  <a:latin typeface="Arial Black" pitchFamily="34" charset="0"/>
                  <a:cs typeface="Aharoni" pitchFamily="2" charset="-79"/>
                </a:rPr>
                <a:t>3</a:t>
              </a:r>
            </a:p>
            <a:p>
              <a:pPr algn="ctr"/>
              <a:endParaRPr lang="pt-BR" sz="2000" b="1" dirty="0">
                <a:solidFill>
                  <a:schemeClr val="bg1"/>
                </a:solidFill>
                <a:latin typeface="Arial Black" pitchFamily="34" charset="0"/>
                <a:cs typeface="Aharoni" pitchFamily="2" charset="-79"/>
              </a:endParaRPr>
            </a:p>
          </p:txBody>
        </p:sp>
        <p:sp>
          <p:nvSpPr>
            <p:cNvPr id="49" name="50 Pentágono"/>
            <p:cNvSpPr/>
            <p:nvPr/>
          </p:nvSpPr>
          <p:spPr>
            <a:xfrm>
              <a:off x="6573505" y="1091618"/>
              <a:ext cx="4927107" cy="498024"/>
            </a:xfrm>
            <a:prstGeom prst="homePlate">
              <a:avLst/>
            </a:prstGeom>
            <a:ln w="28575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pt-BR" sz="1500" dirty="0"/>
            </a:p>
          </p:txBody>
        </p:sp>
        <p:sp>
          <p:nvSpPr>
            <p:cNvPr id="50" name="42 Rectángulo"/>
            <p:cNvSpPr/>
            <p:nvPr/>
          </p:nvSpPr>
          <p:spPr>
            <a:xfrm>
              <a:off x="6624272" y="1170134"/>
              <a:ext cx="4602020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pt-BR" sz="1600" dirty="0" err="1" smtClean="0"/>
                <a:t>Stability</a:t>
              </a:r>
              <a:r>
                <a:rPr lang="pt-BR" sz="1600" dirty="0" smtClean="0"/>
                <a:t>, </a:t>
              </a:r>
              <a:r>
                <a:rPr lang="pt-BR" sz="1600" dirty="0" err="1" smtClean="0"/>
                <a:t>disturbance</a:t>
              </a:r>
              <a:r>
                <a:rPr lang="pt-BR" sz="1600" dirty="0" smtClean="0"/>
                <a:t> </a:t>
              </a:r>
              <a:r>
                <a:rPr lang="pt-BR" sz="1600" dirty="0" err="1" smtClean="0"/>
                <a:t>and</a:t>
              </a:r>
              <a:r>
                <a:rPr lang="pt-BR" sz="1600" dirty="0" smtClean="0"/>
                <a:t> </a:t>
              </a:r>
              <a:r>
                <a:rPr lang="pt-BR" sz="1600" dirty="0" err="1" smtClean="0"/>
                <a:t>tracking</a:t>
              </a:r>
              <a:r>
                <a:rPr lang="pt-BR" sz="1600" dirty="0" smtClean="0"/>
                <a:t> </a:t>
              </a:r>
              <a:r>
                <a:rPr lang="pt-BR" sz="1600" dirty="0" err="1" smtClean="0"/>
                <a:t>bounds</a:t>
              </a:r>
              <a:r>
                <a:rPr lang="pt-BR" sz="1600" dirty="0" smtClean="0"/>
                <a:t> </a:t>
              </a:r>
              <a:endParaRPr lang="pt-BR" sz="1600" dirty="0"/>
            </a:p>
          </p:txBody>
        </p:sp>
      </p:grpSp>
      <p:sp>
        <p:nvSpPr>
          <p:cNvPr id="51" name="Rectángulo 50"/>
          <p:cNvSpPr/>
          <p:nvPr/>
        </p:nvSpPr>
        <p:spPr>
          <a:xfrm>
            <a:off x="278162" y="36561"/>
            <a:ext cx="67187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>
                <a:solidFill>
                  <a:srgbClr val="FFC000"/>
                </a:solidFill>
              </a:rPr>
              <a:t>QFT </a:t>
            </a:r>
            <a:r>
              <a:rPr lang="en-US" sz="2800" b="1" dirty="0">
                <a:solidFill>
                  <a:srgbClr val="FFC000"/>
                </a:solidFill>
              </a:rPr>
              <a:t>o</a:t>
            </a:r>
            <a:r>
              <a:rPr lang="en-US" sz="2800" b="1" dirty="0" smtClean="0">
                <a:solidFill>
                  <a:srgbClr val="FFC000"/>
                </a:solidFill>
              </a:rPr>
              <a:t>verview</a:t>
            </a:r>
            <a:endParaRPr lang="en-US" sz="2800" b="1" dirty="0">
              <a:solidFill>
                <a:srgbClr val="FFC00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69652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0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2.96296E-6 L -0.0408 -0.00764 L -0.11927 -0.03218 L -0.19011 -0.05324 L -0.24427 -0.06436 L -0.29844 -0.06875 L -0.33507 -0.06436 L -0.39584 -0.04653 L -0.4658 -0.0176 L -0.5217 -0.00209 L -0.56163 0.00671 L -0.57761 0.00671 " pathEditMode="relative" ptsTypes="AAAAAAAAAAAA">
                                      <p:cBhvr>
                                        <p:cTn id="20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1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C:\Users\Victor Hugo  Ledezma\Desktop\job\Dropbox\Dissertaçao\Presentaçao\PPoint\imagenes\Ex_cont_rej_diag_nichols.wm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87221" y="2260766"/>
            <a:ext cx="6140134" cy="3823103"/>
          </a:xfrm>
          <a:prstGeom prst="rect">
            <a:avLst/>
          </a:prstGeom>
          <a:noFill/>
        </p:spPr>
      </p:pic>
      <p:pic>
        <p:nvPicPr>
          <p:cNvPr id="75780" name="Picture 4" descr="C:\Users\Victor Hugo  Ledezma\Desktop\job\Dropbox\Dissertaçao\Presentaçao\PPoint\imagenes\Ex_cont_rej_linha_MF.wm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404053" y="4055953"/>
            <a:ext cx="906462" cy="489980"/>
          </a:xfrm>
          <a:prstGeom prst="rect">
            <a:avLst/>
          </a:prstGeom>
          <a:noFill/>
        </p:spPr>
      </p:pic>
      <p:pic>
        <p:nvPicPr>
          <p:cNvPr id="75779" name="Picture 3" descr="C:\Users\Victor Hugo  Ledezma\Desktop\job\Dropbox\Dissertaçao\Presentaçao\PPoint\imagenes\Ex_cont_rej_contour_MF.wmf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419928" y="4043253"/>
            <a:ext cx="1288646" cy="1117153"/>
          </a:xfrm>
          <a:prstGeom prst="rect">
            <a:avLst/>
          </a:prstGeom>
          <a:noFill/>
        </p:spPr>
      </p:pic>
      <p:grpSp>
        <p:nvGrpSpPr>
          <p:cNvPr id="75785" name="Group 9"/>
          <p:cNvGrpSpPr>
            <a:grpSpLocks noChangeAspect="1"/>
          </p:cNvGrpSpPr>
          <p:nvPr/>
        </p:nvGrpSpPr>
        <p:grpSpPr bwMode="auto">
          <a:xfrm>
            <a:off x="4673927" y="3446353"/>
            <a:ext cx="474662" cy="704850"/>
            <a:chOff x="3031" y="1950"/>
            <a:chExt cx="299" cy="444"/>
          </a:xfrm>
        </p:grpSpPr>
        <p:sp>
          <p:nvSpPr>
            <p:cNvPr id="75784" name="AutoShape 8"/>
            <p:cNvSpPr>
              <a:spLocks noChangeAspect="1" noChangeArrowheads="1" noTextEdit="1"/>
            </p:cNvSpPr>
            <p:nvPr/>
          </p:nvSpPr>
          <p:spPr bwMode="auto">
            <a:xfrm>
              <a:off x="3031" y="1950"/>
              <a:ext cx="299" cy="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75786" name="Freeform 10"/>
            <p:cNvSpPr>
              <a:spLocks/>
            </p:cNvSpPr>
            <p:nvPr/>
          </p:nvSpPr>
          <p:spPr bwMode="auto">
            <a:xfrm>
              <a:off x="3040" y="1959"/>
              <a:ext cx="219" cy="380"/>
            </a:xfrm>
            <a:custGeom>
              <a:avLst/>
              <a:gdLst/>
              <a:ahLst/>
              <a:cxnLst>
                <a:cxn ang="0">
                  <a:pos x="157" y="16"/>
                </a:cxn>
                <a:cxn ang="0">
                  <a:pos x="219" y="62"/>
                </a:cxn>
                <a:cxn ang="0">
                  <a:pos x="219" y="380"/>
                </a:cxn>
                <a:cxn ang="0">
                  <a:pos x="191" y="373"/>
                </a:cxn>
                <a:cxn ang="0">
                  <a:pos x="164" y="370"/>
                </a:cxn>
                <a:cxn ang="0">
                  <a:pos x="142" y="370"/>
                </a:cxn>
                <a:cxn ang="0">
                  <a:pos x="120" y="367"/>
                </a:cxn>
                <a:cxn ang="0">
                  <a:pos x="105" y="367"/>
                </a:cxn>
                <a:cxn ang="0">
                  <a:pos x="90" y="364"/>
                </a:cxn>
                <a:cxn ang="0">
                  <a:pos x="80" y="364"/>
                </a:cxn>
                <a:cxn ang="0">
                  <a:pos x="68" y="364"/>
                </a:cxn>
                <a:cxn ang="0">
                  <a:pos x="62" y="364"/>
                </a:cxn>
                <a:cxn ang="0">
                  <a:pos x="0" y="318"/>
                </a:cxn>
                <a:cxn ang="0">
                  <a:pos x="0" y="0"/>
                </a:cxn>
                <a:cxn ang="0">
                  <a:pos x="6" y="0"/>
                </a:cxn>
                <a:cxn ang="0">
                  <a:pos x="19" y="0"/>
                </a:cxn>
                <a:cxn ang="0">
                  <a:pos x="28" y="0"/>
                </a:cxn>
                <a:cxn ang="0">
                  <a:pos x="43" y="3"/>
                </a:cxn>
                <a:cxn ang="0">
                  <a:pos x="59" y="3"/>
                </a:cxn>
                <a:cxn ang="0">
                  <a:pos x="80" y="6"/>
                </a:cxn>
                <a:cxn ang="0">
                  <a:pos x="102" y="6"/>
                </a:cxn>
                <a:cxn ang="0">
                  <a:pos x="127" y="13"/>
                </a:cxn>
                <a:cxn ang="0">
                  <a:pos x="157" y="16"/>
                </a:cxn>
              </a:cxnLst>
              <a:rect l="0" t="0" r="r" b="b"/>
              <a:pathLst>
                <a:path w="219" h="380">
                  <a:moveTo>
                    <a:pt x="157" y="16"/>
                  </a:moveTo>
                  <a:lnTo>
                    <a:pt x="219" y="62"/>
                  </a:lnTo>
                  <a:lnTo>
                    <a:pt x="219" y="380"/>
                  </a:lnTo>
                  <a:lnTo>
                    <a:pt x="191" y="373"/>
                  </a:lnTo>
                  <a:lnTo>
                    <a:pt x="164" y="370"/>
                  </a:lnTo>
                  <a:lnTo>
                    <a:pt x="142" y="370"/>
                  </a:lnTo>
                  <a:lnTo>
                    <a:pt x="120" y="367"/>
                  </a:lnTo>
                  <a:lnTo>
                    <a:pt x="105" y="367"/>
                  </a:lnTo>
                  <a:lnTo>
                    <a:pt x="90" y="364"/>
                  </a:lnTo>
                  <a:lnTo>
                    <a:pt x="80" y="364"/>
                  </a:lnTo>
                  <a:lnTo>
                    <a:pt x="68" y="364"/>
                  </a:lnTo>
                  <a:lnTo>
                    <a:pt x="62" y="364"/>
                  </a:lnTo>
                  <a:lnTo>
                    <a:pt x="0" y="318"/>
                  </a:lnTo>
                  <a:lnTo>
                    <a:pt x="0" y="0"/>
                  </a:lnTo>
                  <a:lnTo>
                    <a:pt x="6" y="0"/>
                  </a:lnTo>
                  <a:lnTo>
                    <a:pt x="19" y="0"/>
                  </a:lnTo>
                  <a:lnTo>
                    <a:pt x="28" y="0"/>
                  </a:lnTo>
                  <a:lnTo>
                    <a:pt x="43" y="3"/>
                  </a:lnTo>
                  <a:lnTo>
                    <a:pt x="59" y="3"/>
                  </a:lnTo>
                  <a:lnTo>
                    <a:pt x="80" y="6"/>
                  </a:lnTo>
                  <a:lnTo>
                    <a:pt x="102" y="6"/>
                  </a:lnTo>
                  <a:lnTo>
                    <a:pt x="127" y="13"/>
                  </a:lnTo>
                  <a:lnTo>
                    <a:pt x="157" y="16"/>
                  </a:lnTo>
                </a:path>
              </a:pathLst>
            </a:custGeom>
            <a:noFill/>
            <a:ln w="38100">
              <a:solidFill>
                <a:srgbClr val="C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75787" name="Freeform 11"/>
            <p:cNvSpPr>
              <a:spLocks/>
            </p:cNvSpPr>
            <p:nvPr/>
          </p:nvSpPr>
          <p:spPr bwMode="auto">
            <a:xfrm>
              <a:off x="3196" y="2277"/>
              <a:ext cx="120" cy="111"/>
            </a:xfrm>
            <a:custGeom>
              <a:avLst/>
              <a:gdLst/>
              <a:ahLst/>
              <a:cxnLst>
                <a:cxn ang="0">
                  <a:pos x="0" y="31"/>
                </a:cxn>
                <a:cxn ang="0">
                  <a:pos x="34" y="31"/>
                </a:cxn>
                <a:cxn ang="0">
                  <a:pos x="43" y="0"/>
                </a:cxn>
                <a:cxn ang="0">
                  <a:pos x="52" y="31"/>
                </a:cxn>
                <a:cxn ang="0">
                  <a:pos x="83" y="31"/>
                </a:cxn>
                <a:cxn ang="0">
                  <a:pos x="59" y="47"/>
                </a:cxn>
                <a:cxn ang="0">
                  <a:pos x="68" y="77"/>
                </a:cxn>
                <a:cxn ang="0">
                  <a:pos x="43" y="59"/>
                </a:cxn>
                <a:cxn ang="0">
                  <a:pos x="18" y="77"/>
                </a:cxn>
                <a:cxn ang="0">
                  <a:pos x="25" y="47"/>
                </a:cxn>
                <a:cxn ang="0">
                  <a:pos x="0" y="31"/>
                </a:cxn>
              </a:cxnLst>
              <a:rect l="0" t="0" r="r" b="b"/>
              <a:pathLst>
                <a:path w="83" h="77">
                  <a:moveTo>
                    <a:pt x="0" y="31"/>
                  </a:moveTo>
                  <a:lnTo>
                    <a:pt x="34" y="31"/>
                  </a:lnTo>
                  <a:lnTo>
                    <a:pt x="43" y="0"/>
                  </a:lnTo>
                  <a:lnTo>
                    <a:pt x="52" y="31"/>
                  </a:lnTo>
                  <a:lnTo>
                    <a:pt x="83" y="31"/>
                  </a:lnTo>
                  <a:lnTo>
                    <a:pt x="59" y="47"/>
                  </a:lnTo>
                  <a:lnTo>
                    <a:pt x="68" y="77"/>
                  </a:lnTo>
                  <a:lnTo>
                    <a:pt x="43" y="59"/>
                  </a:lnTo>
                  <a:lnTo>
                    <a:pt x="18" y="77"/>
                  </a:lnTo>
                  <a:lnTo>
                    <a:pt x="25" y="47"/>
                  </a:lnTo>
                  <a:lnTo>
                    <a:pt x="0" y="31"/>
                  </a:lnTo>
                  <a:close/>
                </a:path>
              </a:pathLst>
            </a:custGeom>
            <a:solidFill>
              <a:srgbClr val="FF0000"/>
            </a:solidFill>
            <a:ln w="18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</p:grpSp>
      <p:sp>
        <p:nvSpPr>
          <p:cNvPr id="45" name="9 CuadroTexto"/>
          <p:cNvSpPr txBox="1"/>
          <p:nvPr/>
        </p:nvSpPr>
        <p:spPr>
          <a:xfrm>
            <a:off x="751562" y="1738971"/>
            <a:ext cx="6789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i="1" dirty="0" err="1" smtClean="0">
                <a:solidFill>
                  <a:schemeClr val="tx2"/>
                </a:solidFill>
              </a:rPr>
              <a:t>Disturbance</a:t>
            </a:r>
            <a:r>
              <a:rPr lang="pt-BR" b="1" i="1" dirty="0" smtClean="0">
                <a:solidFill>
                  <a:schemeClr val="tx2"/>
                </a:solidFill>
              </a:rPr>
              <a:t> </a:t>
            </a:r>
            <a:r>
              <a:rPr lang="pt-BR" b="1" i="1" dirty="0" err="1" smtClean="0">
                <a:solidFill>
                  <a:schemeClr val="tx2"/>
                </a:solidFill>
              </a:rPr>
              <a:t>rejection</a:t>
            </a:r>
            <a:r>
              <a:rPr lang="pt-BR" b="1" i="1" dirty="0" smtClean="0">
                <a:solidFill>
                  <a:schemeClr val="tx2"/>
                </a:solidFill>
              </a:rPr>
              <a:t> (</a:t>
            </a:r>
            <a:r>
              <a:rPr lang="pt-BR" b="1" i="1" dirty="0" err="1" smtClean="0">
                <a:solidFill>
                  <a:schemeClr val="tx2"/>
                </a:solidFill>
              </a:rPr>
              <a:t>Sensitivity</a:t>
            </a:r>
            <a:r>
              <a:rPr lang="pt-BR" b="1" i="1" dirty="0" smtClean="0">
                <a:solidFill>
                  <a:schemeClr val="tx2"/>
                </a:solidFill>
              </a:rPr>
              <a:t> </a:t>
            </a:r>
            <a:r>
              <a:rPr lang="pt-BR" b="1" i="1" dirty="0" err="1" smtClean="0">
                <a:solidFill>
                  <a:schemeClr val="tx2"/>
                </a:solidFill>
              </a:rPr>
              <a:t>at</a:t>
            </a:r>
            <a:r>
              <a:rPr lang="pt-BR" b="1" i="1" dirty="0" smtClean="0">
                <a:solidFill>
                  <a:schemeClr val="tx2"/>
                </a:solidFill>
              </a:rPr>
              <a:t> </a:t>
            </a:r>
            <a:r>
              <a:rPr lang="pt-BR" b="1" i="1" dirty="0" err="1" smtClean="0">
                <a:solidFill>
                  <a:srgbClr val="C00000"/>
                </a:solidFill>
              </a:rPr>
              <a:t>medium</a:t>
            </a:r>
            <a:r>
              <a:rPr lang="pt-BR" b="1" i="1" dirty="0" smtClean="0">
                <a:solidFill>
                  <a:srgbClr val="C00000"/>
                </a:solidFill>
              </a:rPr>
              <a:t> </a:t>
            </a:r>
            <a:r>
              <a:rPr lang="pt-BR" b="1" i="1" dirty="0" err="1" smtClean="0">
                <a:solidFill>
                  <a:srgbClr val="C00000"/>
                </a:solidFill>
              </a:rPr>
              <a:t>frequencies</a:t>
            </a:r>
            <a:r>
              <a:rPr lang="pt-BR" b="1" i="1" dirty="0" smtClean="0">
                <a:solidFill>
                  <a:schemeClr val="tx2"/>
                </a:solidFill>
              </a:rPr>
              <a:t>):</a:t>
            </a:r>
            <a:endParaRPr lang="pt-BR" b="1" i="1" dirty="0">
              <a:solidFill>
                <a:schemeClr val="tx2"/>
              </a:solidFill>
            </a:endParaRPr>
          </a:p>
        </p:txBody>
      </p:sp>
      <p:grpSp>
        <p:nvGrpSpPr>
          <p:cNvPr id="47" name="Grupo 46"/>
          <p:cNvGrpSpPr/>
          <p:nvPr/>
        </p:nvGrpSpPr>
        <p:grpSpPr>
          <a:xfrm>
            <a:off x="314303" y="853685"/>
            <a:ext cx="5465445" cy="810924"/>
            <a:chOff x="6035167" y="1080935"/>
            <a:chExt cx="5465445" cy="810924"/>
          </a:xfrm>
        </p:grpSpPr>
        <p:sp>
          <p:nvSpPr>
            <p:cNvPr id="52" name="27 Cheurón"/>
            <p:cNvSpPr/>
            <p:nvPr/>
          </p:nvSpPr>
          <p:spPr>
            <a:xfrm rot="5400000">
              <a:off x="5907606" y="1208496"/>
              <a:ext cx="810924" cy="555802"/>
            </a:xfrm>
            <a:prstGeom prst="chevron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pt-BR" sz="2400" b="1" dirty="0" smtClean="0">
                <a:solidFill>
                  <a:schemeClr val="bg1"/>
                </a:solidFill>
                <a:latin typeface="Arial Black" pitchFamily="34" charset="0"/>
                <a:cs typeface="Aharoni" pitchFamily="2" charset="-79"/>
              </a:endParaRPr>
            </a:p>
            <a:p>
              <a:pPr algn="ctr"/>
              <a:r>
                <a:rPr lang="en-US" sz="2000" b="1" dirty="0" smtClean="0">
                  <a:solidFill>
                    <a:schemeClr val="bg1"/>
                  </a:solidFill>
                  <a:latin typeface="Arial Black" pitchFamily="34" charset="0"/>
                  <a:cs typeface="Aharoni" pitchFamily="2" charset="-79"/>
                </a:rPr>
                <a:t>3</a:t>
              </a:r>
            </a:p>
            <a:p>
              <a:pPr algn="ctr"/>
              <a:endParaRPr lang="pt-BR" sz="2000" b="1" dirty="0">
                <a:solidFill>
                  <a:schemeClr val="bg1"/>
                </a:solidFill>
                <a:latin typeface="Arial Black" pitchFamily="34" charset="0"/>
                <a:cs typeface="Aharoni" pitchFamily="2" charset="-79"/>
              </a:endParaRPr>
            </a:p>
          </p:txBody>
        </p:sp>
        <p:sp>
          <p:nvSpPr>
            <p:cNvPr id="65" name="50 Pentágono"/>
            <p:cNvSpPr/>
            <p:nvPr/>
          </p:nvSpPr>
          <p:spPr>
            <a:xfrm>
              <a:off x="6573505" y="1091618"/>
              <a:ext cx="4927107" cy="498024"/>
            </a:xfrm>
            <a:prstGeom prst="homePlate">
              <a:avLst/>
            </a:prstGeom>
            <a:ln w="28575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pt-BR" sz="1500" dirty="0"/>
            </a:p>
          </p:txBody>
        </p:sp>
        <p:sp>
          <p:nvSpPr>
            <p:cNvPr id="66" name="42 Rectángulo"/>
            <p:cNvSpPr/>
            <p:nvPr/>
          </p:nvSpPr>
          <p:spPr>
            <a:xfrm>
              <a:off x="6624272" y="1170134"/>
              <a:ext cx="4602020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pt-BR" sz="1600" dirty="0" err="1" smtClean="0"/>
                <a:t>Stability</a:t>
              </a:r>
              <a:r>
                <a:rPr lang="pt-BR" sz="1600" dirty="0" smtClean="0"/>
                <a:t>, </a:t>
              </a:r>
              <a:r>
                <a:rPr lang="pt-BR" sz="1600" dirty="0" err="1" smtClean="0"/>
                <a:t>disturbance</a:t>
              </a:r>
              <a:r>
                <a:rPr lang="pt-BR" sz="1600" dirty="0" smtClean="0"/>
                <a:t> </a:t>
              </a:r>
              <a:r>
                <a:rPr lang="pt-BR" sz="1600" dirty="0" err="1" smtClean="0"/>
                <a:t>and</a:t>
              </a:r>
              <a:r>
                <a:rPr lang="pt-BR" sz="1600" dirty="0" smtClean="0"/>
                <a:t> </a:t>
              </a:r>
              <a:r>
                <a:rPr lang="pt-BR" sz="1600" dirty="0" err="1" smtClean="0"/>
                <a:t>tracking</a:t>
              </a:r>
              <a:r>
                <a:rPr lang="pt-BR" sz="1600" dirty="0" smtClean="0"/>
                <a:t> </a:t>
              </a:r>
              <a:r>
                <a:rPr lang="pt-BR" sz="1600" dirty="0" err="1" smtClean="0"/>
                <a:t>bounds</a:t>
              </a:r>
              <a:r>
                <a:rPr lang="pt-BR" sz="1600" dirty="0" smtClean="0"/>
                <a:t> </a:t>
              </a:r>
              <a:endParaRPr lang="pt-BR" sz="1600" dirty="0"/>
            </a:p>
          </p:txBody>
        </p:sp>
      </p:grpSp>
      <p:sp>
        <p:nvSpPr>
          <p:cNvPr id="67" name="Rectángulo 66"/>
          <p:cNvSpPr/>
          <p:nvPr/>
        </p:nvSpPr>
        <p:spPr>
          <a:xfrm>
            <a:off x="278162" y="36561"/>
            <a:ext cx="67187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>
                <a:solidFill>
                  <a:srgbClr val="FFC000"/>
                </a:solidFill>
              </a:rPr>
              <a:t>QFT </a:t>
            </a:r>
            <a:r>
              <a:rPr lang="en-US" sz="2800" b="1" dirty="0">
                <a:solidFill>
                  <a:srgbClr val="FFC000"/>
                </a:solidFill>
              </a:rPr>
              <a:t>o</a:t>
            </a:r>
            <a:r>
              <a:rPr lang="en-US" sz="2800" b="1" dirty="0" smtClean="0">
                <a:solidFill>
                  <a:srgbClr val="FFC000"/>
                </a:solidFill>
              </a:rPr>
              <a:t>verview</a:t>
            </a:r>
            <a:endParaRPr lang="en-US" sz="2800" b="1" dirty="0">
              <a:solidFill>
                <a:srgbClr val="FFC00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93300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57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0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-1.85185E-6 L 0.02257 -1.85185E-6 L 0.03924 0.00671 L 0.05417 0.02014 L 0.06424 0.03009 L 0.07257 0.0412 L 0.07257 0.13125 L 0.06181 0.14236 L 0.04514 0.15116 L 0.03681 0.15463 L 0.0217 0.15556 L 0.01667 0.15671 L 0.00087 0.15556 L -0.00573 0.15556 L -0.02153 0.15231 L -0.02743 0.15116 L -0.03993 0.1412 L -0.04496 0.13796 L -0.0566 0.1213 L -0.06076 0.11667 L -0.0658 0.11111 L -0.0658 0.02569 L -0.05069 0.00787 L -0.03403 0.00116 L -0.01823 -0.00093 L 2.77778E-6 -1.85185E-6 Z " pathEditMode="relative" ptsTypes="AAAAAAAAAAAAAAAAAAAAAAAAAA">
                                      <p:cBhvr>
                                        <p:cTn id="11" dur="1500" fill="hold"/>
                                        <p:tgtEl>
                                          <p:spTgt spid="757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2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" dur="1500"/>
                                        <p:tgtEl>
                                          <p:spTgt spid="757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C:\Users\Victor Hugo  Ledezma\Desktop\job\Dropbox\Dissertaçao\Presentaçao\PPoint\imagenes\Ex_cont_rej_diag_nichols.wm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87220" y="2260766"/>
            <a:ext cx="6140134" cy="3823103"/>
          </a:xfrm>
          <a:prstGeom prst="rect">
            <a:avLst/>
          </a:prstGeom>
          <a:noFill/>
        </p:spPr>
      </p:pic>
      <p:pic>
        <p:nvPicPr>
          <p:cNvPr id="9" name="Picture 4" descr="C:\Users\Victor Hugo  Ledezma\Desktop\job\Dropbox\Dissertaçao\Presentaçao\PPoint\imagenes\Ex_cont_rej_linha_MF.wm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404052" y="4055953"/>
            <a:ext cx="906462" cy="489980"/>
          </a:xfrm>
          <a:prstGeom prst="rect">
            <a:avLst/>
          </a:prstGeom>
          <a:noFill/>
        </p:spPr>
      </p:pic>
      <p:pic>
        <p:nvPicPr>
          <p:cNvPr id="7" name="Picture 2" descr="C:\Users\Victor Hugo  Ledezma\Desktop\job\Dropbox\Dissertaçao\Presentaçao\PPoint\imagenes\Ex_cont_rej_contour_AF.wmf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404051" y="4038491"/>
            <a:ext cx="945661" cy="1092654"/>
          </a:xfrm>
          <a:prstGeom prst="rect">
            <a:avLst/>
          </a:prstGeom>
          <a:noFill/>
        </p:spPr>
      </p:pic>
      <p:grpSp>
        <p:nvGrpSpPr>
          <p:cNvPr id="76804" name="Group 4"/>
          <p:cNvGrpSpPr>
            <a:grpSpLocks noChangeAspect="1"/>
          </p:cNvGrpSpPr>
          <p:nvPr/>
        </p:nvGrpSpPr>
        <p:grpSpPr bwMode="auto">
          <a:xfrm>
            <a:off x="4778701" y="3489216"/>
            <a:ext cx="220662" cy="671512"/>
            <a:chOff x="3081" y="2601"/>
            <a:chExt cx="139" cy="423"/>
          </a:xfrm>
        </p:grpSpPr>
        <p:sp>
          <p:nvSpPr>
            <p:cNvPr id="76803" name="AutoShape 3"/>
            <p:cNvSpPr>
              <a:spLocks noChangeAspect="1" noChangeArrowheads="1" noTextEdit="1"/>
            </p:cNvSpPr>
            <p:nvPr/>
          </p:nvSpPr>
          <p:spPr bwMode="auto">
            <a:xfrm>
              <a:off x="3081" y="2601"/>
              <a:ext cx="139" cy="42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76805" name="Freeform 5"/>
            <p:cNvSpPr>
              <a:spLocks/>
            </p:cNvSpPr>
            <p:nvPr/>
          </p:nvSpPr>
          <p:spPr bwMode="auto">
            <a:xfrm>
              <a:off x="3146" y="2626"/>
              <a:ext cx="6" cy="339"/>
            </a:xfrm>
            <a:custGeom>
              <a:avLst/>
              <a:gdLst/>
              <a:ahLst/>
              <a:cxnLst>
                <a:cxn ang="0">
                  <a:pos x="3" y="15"/>
                </a:cxn>
                <a:cxn ang="0">
                  <a:pos x="6" y="55"/>
                </a:cxn>
                <a:cxn ang="0">
                  <a:pos x="6" y="339"/>
                </a:cxn>
                <a:cxn ang="0">
                  <a:pos x="6" y="336"/>
                </a:cxn>
                <a:cxn ang="0">
                  <a:pos x="6" y="333"/>
                </a:cxn>
                <a:cxn ang="0">
                  <a:pos x="3" y="333"/>
                </a:cxn>
                <a:cxn ang="0">
                  <a:pos x="3" y="330"/>
                </a:cxn>
                <a:cxn ang="0">
                  <a:pos x="3" y="330"/>
                </a:cxn>
                <a:cxn ang="0">
                  <a:pos x="3" y="330"/>
                </a:cxn>
                <a:cxn ang="0">
                  <a:pos x="3" y="327"/>
                </a:cxn>
                <a:cxn ang="0">
                  <a:pos x="0" y="327"/>
                </a:cxn>
                <a:cxn ang="0">
                  <a:pos x="0" y="327"/>
                </a:cxn>
                <a:cxn ang="0">
                  <a:pos x="0" y="284"/>
                </a:cxn>
                <a:cxn ang="0">
                  <a:pos x="0" y="0"/>
                </a:cxn>
                <a:cxn ang="0">
                  <a:pos x="0" y="3"/>
                </a:cxn>
                <a:cxn ang="0">
                  <a:pos x="0" y="3"/>
                </a:cxn>
                <a:cxn ang="0">
                  <a:pos x="0" y="3"/>
                </a:cxn>
                <a:cxn ang="0">
                  <a:pos x="0" y="3"/>
                </a:cxn>
                <a:cxn ang="0">
                  <a:pos x="0" y="3"/>
                </a:cxn>
                <a:cxn ang="0">
                  <a:pos x="3" y="6"/>
                </a:cxn>
                <a:cxn ang="0">
                  <a:pos x="3" y="9"/>
                </a:cxn>
                <a:cxn ang="0">
                  <a:pos x="3" y="12"/>
                </a:cxn>
                <a:cxn ang="0">
                  <a:pos x="3" y="15"/>
                </a:cxn>
              </a:cxnLst>
              <a:rect l="0" t="0" r="r" b="b"/>
              <a:pathLst>
                <a:path w="6" h="339">
                  <a:moveTo>
                    <a:pt x="3" y="15"/>
                  </a:moveTo>
                  <a:lnTo>
                    <a:pt x="6" y="55"/>
                  </a:lnTo>
                  <a:lnTo>
                    <a:pt x="6" y="339"/>
                  </a:lnTo>
                  <a:lnTo>
                    <a:pt x="6" y="336"/>
                  </a:lnTo>
                  <a:lnTo>
                    <a:pt x="6" y="333"/>
                  </a:lnTo>
                  <a:lnTo>
                    <a:pt x="3" y="333"/>
                  </a:lnTo>
                  <a:lnTo>
                    <a:pt x="3" y="330"/>
                  </a:lnTo>
                  <a:lnTo>
                    <a:pt x="3" y="330"/>
                  </a:lnTo>
                  <a:lnTo>
                    <a:pt x="3" y="330"/>
                  </a:lnTo>
                  <a:lnTo>
                    <a:pt x="3" y="327"/>
                  </a:lnTo>
                  <a:lnTo>
                    <a:pt x="0" y="327"/>
                  </a:lnTo>
                  <a:lnTo>
                    <a:pt x="0" y="327"/>
                  </a:lnTo>
                  <a:lnTo>
                    <a:pt x="0" y="284"/>
                  </a:lnTo>
                  <a:lnTo>
                    <a:pt x="0" y="0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3" y="6"/>
                  </a:lnTo>
                  <a:lnTo>
                    <a:pt x="3" y="9"/>
                  </a:lnTo>
                  <a:lnTo>
                    <a:pt x="3" y="12"/>
                  </a:lnTo>
                  <a:lnTo>
                    <a:pt x="3" y="15"/>
                  </a:lnTo>
                </a:path>
              </a:pathLst>
            </a:custGeom>
            <a:noFill/>
            <a:ln w="38100">
              <a:solidFill>
                <a:srgbClr val="00B05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76806" name="Freeform 6"/>
            <p:cNvSpPr>
              <a:spLocks/>
            </p:cNvSpPr>
            <p:nvPr/>
          </p:nvSpPr>
          <p:spPr bwMode="auto">
            <a:xfrm>
              <a:off x="3095" y="2905"/>
              <a:ext cx="109" cy="101"/>
            </a:xfrm>
            <a:custGeom>
              <a:avLst/>
              <a:gdLst/>
              <a:ahLst/>
              <a:cxnLst>
                <a:cxn ang="0">
                  <a:pos x="0" y="31"/>
                </a:cxn>
                <a:cxn ang="0">
                  <a:pos x="31" y="31"/>
                </a:cxn>
                <a:cxn ang="0">
                  <a:pos x="43" y="0"/>
                </a:cxn>
                <a:cxn ang="0">
                  <a:pos x="52" y="31"/>
                </a:cxn>
                <a:cxn ang="0">
                  <a:pos x="83" y="31"/>
                </a:cxn>
                <a:cxn ang="0">
                  <a:pos x="58" y="47"/>
                </a:cxn>
                <a:cxn ang="0">
                  <a:pos x="68" y="77"/>
                </a:cxn>
                <a:cxn ang="0">
                  <a:pos x="43" y="59"/>
                </a:cxn>
                <a:cxn ang="0">
                  <a:pos x="15" y="77"/>
                </a:cxn>
                <a:cxn ang="0">
                  <a:pos x="25" y="47"/>
                </a:cxn>
                <a:cxn ang="0">
                  <a:pos x="0" y="31"/>
                </a:cxn>
              </a:cxnLst>
              <a:rect l="0" t="0" r="r" b="b"/>
              <a:pathLst>
                <a:path w="83" h="77">
                  <a:moveTo>
                    <a:pt x="0" y="31"/>
                  </a:moveTo>
                  <a:lnTo>
                    <a:pt x="31" y="31"/>
                  </a:lnTo>
                  <a:lnTo>
                    <a:pt x="43" y="0"/>
                  </a:lnTo>
                  <a:lnTo>
                    <a:pt x="52" y="31"/>
                  </a:lnTo>
                  <a:lnTo>
                    <a:pt x="83" y="31"/>
                  </a:lnTo>
                  <a:lnTo>
                    <a:pt x="58" y="47"/>
                  </a:lnTo>
                  <a:lnTo>
                    <a:pt x="68" y="77"/>
                  </a:lnTo>
                  <a:lnTo>
                    <a:pt x="43" y="59"/>
                  </a:lnTo>
                  <a:lnTo>
                    <a:pt x="15" y="77"/>
                  </a:lnTo>
                  <a:lnTo>
                    <a:pt x="25" y="47"/>
                  </a:lnTo>
                  <a:lnTo>
                    <a:pt x="0" y="31"/>
                  </a:lnTo>
                  <a:close/>
                </a:path>
              </a:pathLst>
            </a:custGeom>
            <a:solidFill>
              <a:srgbClr val="FF0000"/>
            </a:solidFill>
            <a:ln w="19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</p:grpSp>
      <p:sp>
        <p:nvSpPr>
          <p:cNvPr id="45" name="9 CuadroTexto"/>
          <p:cNvSpPr txBox="1"/>
          <p:nvPr/>
        </p:nvSpPr>
        <p:spPr>
          <a:xfrm>
            <a:off x="751562" y="1738971"/>
            <a:ext cx="6789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i="1" dirty="0" err="1" smtClean="0">
                <a:solidFill>
                  <a:schemeClr val="tx2"/>
                </a:solidFill>
              </a:rPr>
              <a:t>Disturbance</a:t>
            </a:r>
            <a:r>
              <a:rPr lang="pt-BR" b="1" i="1" dirty="0" smtClean="0">
                <a:solidFill>
                  <a:schemeClr val="tx2"/>
                </a:solidFill>
              </a:rPr>
              <a:t> </a:t>
            </a:r>
            <a:r>
              <a:rPr lang="pt-BR" b="1" i="1" dirty="0" err="1" smtClean="0">
                <a:solidFill>
                  <a:schemeClr val="tx2"/>
                </a:solidFill>
              </a:rPr>
              <a:t>rejection</a:t>
            </a:r>
            <a:r>
              <a:rPr lang="pt-BR" b="1" i="1" dirty="0" smtClean="0">
                <a:solidFill>
                  <a:schemeClr val="tx2"/>
                </a:solidFill>
              </a:rPr>
              <a:t> (</a:t>
            </a:r>
            <a:r>
              <a:rPr lang="pt-BR" b="1" i="1" dirty="0" err="1" smtClean="0">
                <a:solidFill>
                  <a:schemeClr val="tx2"/>
                </a:solidFill>
              </a:rPr>
              <a:t>Sensitivity</a:t>
            </a:r>
            <a:r>
              <a:rPr lang="pt-BR" b="1" i="1" dirty="0" smtClean="0">
                <a:solidFill>
                  <a:schemeClr val="tx2"/>
                </a:solidFill>
              </a:rPr>
              <a:t> </a:t>
            </a:r>
            <a:r>
              <a:rPr lang="pt-BR" b="1" i="1" dirty="0" err="1" smtClean="0">
                <a:solidFill>
                  <a:schemeClr val="tx2"/>
                </a:solidFill>
              </a:rPr>
              <a:t>at</a:t>
            </a:r>
            <a:r>
              <a:rPr lang="pt-BR" b="1" i="1" dirty="0" smtClean="0">
                <a:solidFill>
                  <a:schemeClr val="tx2"/>
                </a:solidFill>
              </a:rPr>
              <a:t> </a:t>
            </a:r>
            <a:r>
              <a:rPr lang="pt-BR" b="1" i="1" dirty="0" smtClean="0">
                <a:solidFill>
                  <a:srgbClr val="C00000"/>
                </a:solidFill>
              </a:rPr>
              <a:t>high </a:t>
            </a:r>
            <a:r>
              <a:rPr lang="pt-BR" b="1" i="1" dirty="0" err="1" smtClean="0">
                <a:solidFill>
                  <a:srgbClr val="C00000"/>
                </a:solidFill>
              </a:rPr>
              <a:t>frequencies</a:t>
            </a:r>
            <a:r>
              <a:rPr lang="pt-BR" b="1" i="1" dirty="0" smtClean="0">
                <a:solidFill>
                  <a:schemeClr val="tx2"/>
                </a:solidFill>
              </a:rPr>
              <a:t>):</a:t>
            </a:r>
            <a:endParaRPr lang="pt-BR" b="1" i="1" dirty="0">
              <a:solidFill>
                <a:schemeClr val="tx2"/>
              </a:solidFill>
            </a:endParaRPr>
          </a:p>
        </p:txBody>
      </p:sp>
      <p:grpSp>
        <p:nvGrpSpPr>
          <p:cNvPr id="46" name="Grupo 45"/>
          <p:cNvGrpSpPr/>
          <p:nvPr/>
        </p:nvGrpSpPr>
        <p:grpSpPr>
          <a:xfrm>
            <a:off x="314303" y="853685"/>
            <a:ext cx="5465445" cy="810924"/>
            <a:chOff x="6035167" y="1080935"/>
            <a:chExt cx="5465445" cy="810924"/>
          </a:xfrm>
        </p:grpSpPr>
        <p:sp>
          <p:nvSpPr>
            <p:cNvPr id="47" name="27 Cheurón"/>
            <p:cNvSpPr/>
            <p:nvPr/>
          </p:nvSpPr>
          <p:spPr>
            <a:xfrm rot="5400000">
              <a:off x="5907606" y="1208496"/>
              <a:ext cx="810924" cy="555802"/>
            </a:xfrm>
            <a:prstGeom prst="chevron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pt-BR" sz="2400" b="1" dirty="0" smtClean="0">
                <a:solidFill>
                  <a:schemeClr val="bg1"/>
                </a:solidFill>
                <a:latin typeface="Arial Black" pitchFamily="34" charset="0"/>
                <a:cs typeface="Aharoni" pitchFamily="2" charset="-79"/>
              </a:endParaRPr>
            </a:p>
            <a:p>
              <a:pPr algn="ctr"/>
              <a:r>
                <a:rPr lang="en-US" sz="2000" b="1" dirty="0" smtClean="0">
                  <a:solidFill>
                    <a:schemeClr val="bg1"/>
                  </a:solidFill>
                  <a:latin typeface="Arial Black" pitchFamily="34" charset="0"/>
                  <a:cs typeface="Aharoni" pitchFamily="2" charset="-79"/>
                </a:rPr>
                <a:t>3</a:t>
              </a:r>
            </a:p>
            <a:p>
              <a:pPr algn="ctr"/>
              <a:endParaRPr lang="pt-BR" sz="2000" b="1" dirty="0">
                <a:solidFill>
                  <a:schemeClr val="bg1"/>
                </a:solidFill>
                <a:latin typeface="Arial Black" pitchFamily="34" charset="0"/>
                <a:cs typeface="Aharoni" pitchFamily="2" charset="-79"/>
              </a:endParaRPr>
            </a:p>
          </p:txBody>
        </p:sp>
        <p:sp>
          <p:nvSpPr>
            <p:cNvPr id="48" name="50 Pentágono"/>
            <p:cNvSpPr/>
            <p:nvPr/>
          </p:nvSpPr>
          <p:spPr>
            <a:xfrm>
              <a:off x="6573505" y="1091618"/>
              <a:ext cx="4927107" cy="498024"/>
            </a:xfrm>
            <a:prstGeom prst="homePlate">
              <a:avLst/>
            </a:prstGeom>
            <a:ln w="28575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pt-BR" sz="1500" dirty="0"/>
            </a:p>
          </p:txBody>
        </p:sp>
        <p:sp>
          <p:nvSpPr>
            <p:cNvPr id="49" name="42 Rectángulo"/>
            <p:cNvSpPr/>
            <p:nvPr/>
          </p:nvSpPr>
          <p:spPr>
            <a:xfrm>
              <a:off x="6624272" y="1170134"/>
              <a:ext cx="4602020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pt-BR" sz="1600" dirty="0" err="1" smtClean="0"/>
                <a:t>Stability</a:t>
              </a:r>
              <a:r>
                <a:rPr lang="pt-BR" sz="1600" dirty="0" smtClean="0"/>
                <a:t>, </a:t>
              </a:r>
              <a:r>
                <a:rPr lang="pt-BR" sz="1600" dirty="0" err="1" smtClean="0"/>
                <a:t>disturbance</a:t>
              </a:r>
              <a:r>
                <a:rPr lang="pt-BR" sz="1600" dirty="0" smtClean="0"/>
                <a:t> </a:t>
              </a:r>
              <a:r>
                <a:rPr lang="pt-BR" sz="1600" dirty="0" err="1" smtClean="0"/>
                <a:t>and</a:t>
              </a:r>
              <a:r>
                <a:rPr lang="pt-BR" sz="1600" dirty="0" smtClean="0"/>
                <a:t> </a:t>
              </a:r>
              <a:r>
                <a:rPr lang="pt-BR" sz="1600" dirty="0" err="1" smtClean="0"/>
                <a:t>tracking</a:t>
              </a:r>
              <a:r>
                <a:rPr lang="pt-BR" sz="1600" dirty="0" smtClean="0"/>
                <a:t> </a:t>
              </a:r>
              <a:r>
                <a:rPr lang="pt-BR" sz="1600" dirty="0" err="1" smtClean="0"/>
                <a:t>bounds</a:t>
              </a:r>
              <a:r>
                <a:rPr lang="pt-BR" sz="1600" dirty="0" smtClean="0"/>
                <a:t> </a:t>
              </a:r>
              <a:endParaRPr lang="pt-BR" sz="1600" dirty="0"/>
            </a:p>
          </p:txBody>
        </p:sp>
      </p:grpSp>
      <p:sp>
        <p:nvSpPr>
          <p:cNvPr id="50" name="Rectángulo 49"/>
          <p:cNvSpPr/>
          <p:nvPr/>
        </p:nvSpPr>
        <p:spPr>
          <a:xfrm>
            <a:off x="278162" y="36561"/>
            <a:ext cx="67187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>
                <a:solidFill>
                  <a:srgbClr val="FFC000"/>
                </a:solidFill>
              </a:rPr>
              <a:t>QFT </a:t>
            </a:r>
            <a:r>
              <a:rPr lang="en-US" sz="2800" b="1" dirty="0">
                <a:solidFill>
                  <a:srgbClr val="FFC000"/>
                </a:solidFill>
              </a:rPr>
              <a:t>o</a:t>
            </a:r>
            <a:r>
              <a:rPr lang="en-US" sz="2800" b="1" dirty="0" smtClean="0">
                <a:solidFill>
                  <a:srgbClr val="FFC000"/>
                </a:solidFill>
              </a:rPr>
              <a:t>verview</a:t>
            </a:r>
            <a:endParaRPr lang="en-US" sz="2800" b="1" dirty="0">
              <a:solidFill>
                <a:srgbClr val="FFC00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3665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68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0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5.18519E-6 L 0.0184 0.00325 L 0.03247 0.01227 L 0.04167 0.02223 L 0.04844 0.0389 L 0.05 0.11991 L 0.0434 0.13542 L 0.02917 0.14885 L 0.00834 0.15556 L -0.00833 0.15556 L -0.02916 0.14653 L -0.04323 0.12663 L -0.05 0.10556 L -0.05 0.03102 L -0.0441 0.01667 L -0.03246 0.00765 L -0.01823 0.00325 L -0.0066 -0.00115 L 8.33333E-7 5.18519E-6 Z " pathEditMode="relative" ptsTypes="AAAAAAAAAAAAAAAAAAA">
                                      <p:cBhvr>
                                        <p:cTn id="11" dur="1500" fill="hold"/>
                                        <p:tgtEl>
                                          <p:spTgt spid="768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2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0201" y="689305"/>
            <a:ext cx="4584700" cy="2782409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619" y="689305"/>
            <a:ext cx="3751581" cy="2782409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8619" y="3471714"/>
            <a:ext cx="4617114" cy="2655171"/>
          </a:xfrm>
          <a:prstGeom prst="rect">
            <a:avLst/>
          </a:prstGeom>
        </p:spPr>
      </p:pic>
      <p:cxnSp>
        <p:nvCxnSpPr>
          <p:cNvPr id="13" name="Conector recto de flecha 12"/>
          <p:cNvCxnSpPr/>
          <p:nvPr/>
        </p:nvCxnSpPr>
        <p:spPr>
          <a:xfrm>
            <a:off x="1241708" y="1520595"/>
            <a:ext cx="1538936" cy="223687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uadroTexto 14"/>
          <p:cNvSpPr txBox="1"/>
          <p:nvPr/>
        </p:nvSpPr>
        <p:spPr>
          <a:xfrm>
            <a:off x="5341352" y="4405866"/>
            <a:ext cx="326442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 smtClean="0"/>
              <a:t>Istituto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Italiano</a:t>
            </a:r>
            <a:r>
              <a:rPr lang="en-US" sz="2000" b="1" dirty="0" smtClean="0"/>
              <a:t> di </a:t>
            </a:r>
            <a:r>
              <a:rPr lang="en-US" sz="2000" b="1" dirty="0" err="1" smtClean="0"/>
              <a:t>Tecnologia</a:t>
            </a:r>
            <a:endParaRPr lang="en-US" sz="2000" b="1" dirty="0" smtClean="0"/>
          </a:p>
          <a:p>
            <a:endParaRPr lang="en-US" dirty="0"/>
          </a:p>
          <a:p>
            <a:r>
              <a:rPr lang="en-US" dirty="0" smtClean="0"/>
              <a:t>Via </a:t>
            </a:r>
            <a:r>
              <a:rPr lang="en-US" dirty="0" err="1" smtClean="0"/>
              <a:t>Morego</a:t>
            </a:r>
            <a:r>
              <a:rPr lang="en-US" dirty="0" smtClean="0"/>
              <a:t> 30, </a:t>
            </a:r>
            <a:r>
              <a:rPr lang="en-US" dirty="0" err="1" smtClean="0"/>
              <a:t>Genova</a:t>
            </a:r>
            <a:r>
              <a:rPr lang="en-US" dirty="0" smtClean="0"/>
              <a:t>, </a:t>
            </a:r>
            <a:r>
              <a:rPr lang="en-US" dirty="0" err="1" smtClean="0"/>
              <a:t>Itália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8624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20 Imagen" descr="analise de seguimento à trajetoria.emf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020214" y="2064298"/>
            <a:ext cx="5891886" cy="4141822"/>
          </a:xfrm>
          <a:prstGeom prst="rect">
            <a:avLst/>
          </a:prstGeom>
        </p:spPr>
      </p:pic>
      <p:grpSp>
        <p:nvGrpSpPr>
          <p:cNvPr id="37" name="Grupo 36"/>
          <p:cNvGrpSpPr/>
          <p:nvPr/>
        </p:nvGrpSpPr>
        <p:grpSpPr>
          <a:xfrm>
            <a:off x="314303" y="853685"/>
            <a:ext cx="5465445" cy="810924"/>
            <a:chOff x="6035167" y="1080935"/>
            <a:chExt cx="5465445" cy="810924"/>
          </a:xfrm>
        </p:grpSpPr>
        <p:sp>
          <p:nvSpPr>
            <p:cNvPr id="38" name="27 Cheurón"/>
            <p:cNvSpPr/>
            <p:nvPr/>
          </p:nvSpPr>
          <p:spPr>
            <a:xfrm rot="5400000">
              <a:off x="5907606" y="1208496"/>
              <a:ext cx="810924" cy="555802"/>
            </a:xfrm>
            <a:prstGeom prst="chevron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pt-BR" sz="2400" b="1" dirty="0" smtClean="0">
                <a:solidFill>
                  <a:schemeClr val="bg1"/>
                </a:solidFill>
                <a:latin typeface="Arial Black" pitchFamily="34" charset="0"/>
                <a:cs typeface="Aharoni" pitchFamily="2" charset="-79"/>
              </a:endParaRPr>
            </a:p>
            <a:p>
              <a:pPr algn="ctr"/>
              <a:r>
                <a:rPr lang="en-US" sz="2000" b="1" dirty="0" smtClean="0">
                  <a:solidFill>
                    <a:schemeClr val="bg1"/>
                  </a:solidFill>
                  <a:latin typeface="Arial Black" pitchFamily="34" charset="0"/>
                  <a:cs typeface="Aharoni" pitchFamily="2" charset="-79"/>
                </a:rPr>
                <a:t>3</a:t>
              </a:r>
            </a:p>
            <a:p>
              <a:pPr algn="ctr"/>
              <a:endParaRPr lang="pt-BR" sz="2000" b="1" dirty="0">
                <a:solidFill>
                  <a:schemeClr val="bg1"/>
                </a:solidFill>
                <a:latin typeface="Arial Black" pitchFamily="34" charset="0"/>
                <a:cs typeface="Aharoni" pitchFamily="2" charset="-79"/>
              </a:endParaRPr>
            </a:p>
          </p:txBody>
        </p:sp>
        <p:sp>
          <p:nvSpPr>
            <p:cNvPr id="39" name="50 Pentágono"/>
            <p:cNvSpPr/>
            <p:nvPr/>
          </p:nvSpPr>
          <p:spPr>
            <a:xfrm>
              <a:off x="6573505" y="1091618"/>
              <a:ext cx="4927107" cy="498024"/>
            </a:xfrm>
            <a:prstGeom prst="homePlate">
              <a:avLst/>
            </a:prstGeom>
            <a:ln w="28575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pt-BR" sz="1500" dirty="0"/>
            </a:p>
          </p:txBody>
        </p:sp>
        <p:sp>
          <p:nvSpPr>
            <p:cNvPr id="40" name="42 Rectángulo"/>
            <p:cNvSpPr/>
            <p:nvPr/>
          </p:nvSpPr>
          <p:spPr>
            <a:xfrm>
              <a:off x="6624272" y="1170134"/>
              <a:ext cx="4602020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pt-BR" sz="1600" dirty="0" err="1" smtClean="0"/>
                <a:t>Stability</a:t>
              </a:r>
              <a:r>
                <a:rPr lang="pt-BR" sz="1600" dirty="0" smtClean="0"/>
                <a:t>, </a:t>
              </a:r>
              <a:r>
                <a:rPr lang="pt-BR" sz="1600" dirty="0" err="1" smtClean="0"/>
                <a:t>disturbance</a:t>
              </a:r>
              <a:r>
                <a:rPr lang="pt-BR" sz="1600" dirty="0" smtClean="0"/>
                <a:t> </a:t>
              </a:r>
              <a:r>
                <a:rPr lang="pt-BR" sz="1600" dirty="0" err="1" smtClean="0"/>
                <a:t>and</a:t>
              </a:r>
              <a:r>
                <a:rPr lang="pt-BR" sz="1600" dirty="0" smtClean="0"/>
                <a:t> </a:t>
              </a:r>
              <a:r>
                <a:rPr lang="pt-BR" sz="1600" dirty="0" err="1" smtClean="0"/>
                <a:t>tracking</a:t>
              </a:r>
              <a:r>
                <a:rPr lang="pt-BR" sz="1600" dirty="0" smtClean="0"/>
                <a:t> </a:t>
              </a:r>
              <a:r>
                <a:rPr lang="pt-BR" sz="1600" dirty="0" err="1" smtClean="0"/>
                <a:t>bounds</a:t>
              </a:r>
              <a:r>
                <a:rPr lang="pt-BR" sz="1600" dirty="0" smtClean="0"/>
                <a:t> </a:t>
              </a:r>
              <a:endParaRPr lang="pt-BR" sz="1600" dirty="0"/>
            </a:p>
          </p:txBody>
        </p:sp>
      </p:grpSp>
      <p:sp>
        <p:nvSpPr>
          <p:cNvPr id="41" name="9 CuadroTexto"/>
          <p:cNvSpPr txBox="1"/>
          <p:nvPr/>
        </p:nvSpPr>
        <p:spPr>
          <a:xfrm>
            <a:off x="903408" y="1541001"/>
            <a:ext cx="6789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i="1" dirty="0" err="1" smtClean="0">
                <a:solidFill>
                  <a:schemeClr val="tx2"/>
                </a:solidFill>
              </a:rPr>
              <a:t>Disturbance</a:t>
            </a:r>
            <a:r>
              <a:rPr lang="pt-BR" b="1" i="1" dirty="0" smtClean="0">
                <a:solidFill>
                  <a:schemeClr val="tx2"/>
                </a:solidFill>
              </a:rPr>
              <a:t> </a:t>
            </a:r>
            <a:r>
              <a:rPr lang="pt-BR" b="1" i="1" dirty="0" err="1" smtClean="0">
                <a:solidFill>
                  <a:schemeClr val="tx2"/>
                </a:solidFill>
              </a:rPr>
              <a:t>rejection</a:t>
            </a:r>
            <a:endParaRPr lang="pt-BR" b="1" i="1" dirty="0">
              <a:solidFill>
                <a:schemeClr val="tx2"/>
              </a:solidFill>
            </a:endParaRPr>
          </a:p>
        </p:txBody>
      </p:sp>
      <p:sp>
        <p:nvSpPr>
          <p:cNvPr id="42" name="Rectángulo 41"/>
          <p:cNvSpPr/>
          <p:nvPr/>
        </p:nvSpPr>
        <p:spPr>
          <a:xfrm>
            <a:off x="278162" y="36561"/>
            <a:ext cx="67187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>
                <a:solidFill>
                  <a:srgbClr val="FFC000"/>
                </a:solidFill>
              </a:rPr>
              <a:t>QFT </a:t>
            </a:r>
            <a:r>
              <a:rPr lang="en-US" sz="2800" b="1" dirty="0">
                <a:solidFill>
                  <a:srgbClr val="FFC000"/>
                </a:solidFill>
              </a:rPr>
              <a:t>o</a:t>
            </a:r>
            <a:r>
              <a:rPr lang="en-US" sz="2800" b="1" dirty="0" smtClean="0">
                <a:solidFill>
                  <a:srgbClr val="FFC000"/>
                </a:solidFill>
              </a:rPr>
              <a:t>verview</a:t>
            </a:r>
            <a:endParaRPr lang="en-US" sz="2800" b="1" dirty="0">
              <a:solidFill>
                <a:srgbClr val="FFC00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16480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851" name="Picture 3" descr="C:\Users\Victor Hugo  Ledezma\Desktop\job\Dropbox\Dissertaçao\Presentaçao\PPoint\imagenes\Ex_cont_seg_diag_nichols.wm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76021" y="2003693"/>
            <a:ext cx="5349026" cy="4178378"/>
          </a:xfrm>
          <a:prstGeom prst="rect">
            <a:avLst/>
          </a:prstGeom>
          <a:noFill/>
        </p:spPr>
      </p:pic>
      <p:pic>
        <p:nvPicPr>
          <p:cNvPr id="78850" name="Picture 2" descr="C:\Users\Victor Hugo  Ledezma\Desktop\job\Dropbox\Dissertaçao\Presentaçao\PPoint\imagenes\Ex_cont_seg_contour.wm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00759" y="3276355"/>
            <a:ext cx="4717667" cy="539287"/>
          </a:xfrm>
          <a:prstGeom prst="rect">
            <a:avLst/>
          </a:prstGeom>
          <a:noFill/>
        </p:spPr>
      </p:pic>
      <p:pic>
        <p:nvPicPr>
          <p:cNvPr id="16" name="Picture 6" descr="C:\Users\Victor Hugo  Ledezma\Desktop\job\Dropbox\Dissertaçao\Presentaçao\PPoint\imagenes\Ex_cont_estab_template.wmf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553802" y="2591601"/>
            <a:ext cx="707384" cy="839486"/>
          </a:xfrm>
          <a:prstGeom prst="rect">
            <a:avLst/>
          </a:prstGeom>
          <a:noFill/>
        </p:spPr>
      </p:pic>
      <p:grpSp>
        <p:nvGrpSpPr>
          <p:cNvPr id="45" name="Grupo 44"/>
          <p:cNvGrpSpPr/>
          <p:nvPr/>
        </p:nvGrpSpPr>
        <p:grpSpPr>
          <a:xfrm>
            <a:off x="314303" y="853685"/>
            <a:ext cx="5465445" cy="810924"/>
            <a:chOff x="6035167" y="1080935"/>
            <a:chExt cx="5465445" cy="810924"/>
          </a:xfrm>
        </p:grpSpPr>
        <p:sp>
          <p:nvSpPr>
            <p:cNvPr id="46" name="27 Cheurón"/>
            <p:cNvSpPr/>
            <p:nvPr/>
          </p:nvSpPr>
          <p:spPr>
            <a:xfrm rot="5400000">
              <a:off x="5907606" y="1208496"/>
              <a:ext cx="810924" cy="555802"/>
            </a:xfrm>
            <a:prstGeom prst="chevron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pt-BR" sz="2400" b="1" dirty="0" smtClean="0">
                <a:solidFill>
                  <a:schemeClr val="bg1"/>
                </a:solidFill>
                <a:latin typeface="Arial Black" pitchFamily="34" charset="0"/>
                <a:cs typeface="Aharoni" pitchFamily="2" charset="-79"/>
              </a:endParaRPr>
            </a:p>
            <a:p>
              <a:pPr algn="ctr"/>
              <a:r>
                <a:rPr lang="en-US" sz="2000" b="1" dirty="0" smtClean="0">
                  <a:solidFill>
                    <a:schemeClr val="bg1"/>
                  </a:solidFill>
                  <a:latin typeface="Arial Black" pitchFamily="34" charset="0"/>
                  <a:cs typeface="Aharoni" pitchFamily="2" charset="-79"/>
                </a:rPr>
                <a:t>3</a:t>
              </a:r>
            </a:p>
            <a:p>
              <a:pPr algn="ctr"/>
              <a:endParaRPr lang="pt-BR" sz="2000" b="1" dirty="0">
                <a:solidFill>
                  <a:schemeClr val="bg1"/>
                </a:solidFill>
                <a:latin typeface="Arial Black" pitchFamily="34" charset="0"/>
                <a:cs typeface="Aharoni" pitchFamily="2" charset="-79"/>
              </a:endParaRPr>
            </a:p>
          </p:txBody>
        </p:sp>
        <p:sp>
          <p:nvSpPr>
            <p:cNvPr id="47" name="50 Pentágono"/>
            <p:cNvSpPr/>
            <p:nvPr/>
          </p:nvSpPr>
          <p:spPr>
            <a:xfrm>
              <a:off x="6573505" y="1091618"/>
              <a:ext cx="4927107" cy="498024"/>
            </a:xfrm>
            <a:prstGeom prst="homePlate">
              <a:avLst/>
            </a:prstGeom>
            <a:ln w="28575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pt-BR" sz="1500" dirty="0"/>
            </a:p>
          </p:txBody>
        </p:sp>
        <p:sp>
          <p:nvSpPr>
            <p:cNvPr id="48" name="42 Rectángulo"/>
            <p:cNvSpPr/>
            <p:nvPr/>
          </p:nvSpPr>
          <p:spPr>
            <a:xfrm>
              <a:off x="6624272" y="1170134"/>
              <a:ext cx="4602020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pt-BR" sz="1600" dirty="0" err="1" smtClean="0"/>
                <a:t>Stability</a:t>
              </a:r>
              <a:r>
                <a:rPr lang="pt-BR" sz="1600" dirty="0" smtClean="0"/>
                <a:t>, </a:t>
              </a:r>
              <a:r>
                <a:rPr lang="pt-BR" sz="1600" dirty="0" err="1" smtClean="0"/>
                <a:t>disturbance</a:t>
              </a:r>
              <a:r>
                <a:rPr lang="pt-BR" sz="1600" dirty="0" smtClean="0"/>
                <a:t> </a:t>
              </a:r>
              <a:r>
                <a:rPr lang="pt-BR" sz="1600" dirty="0" err="1" smtClean="0"/>
                <a:t>and</a:t>
              </a:r>
              <a:r>
                <a:rPr lang="pt-BR" sz="1600" dirty="0" smtClean="0"/>
                <a:t> </a:t>
              </a:r>
              <a:r>
                <a:rPr lang="pt-BR" sz="1600" dirty="0" err="1" smtClean="0"/>
                <a:t>tracking</a:t>
              </a:r>
              <a:r>
                <a:rPr lang="pt-BR" sz="1600" dirty="0" smtClean="0"/>
                <a:t> </a:t>
              </a:r>
              <a:r>
                <a:rPr lang="pt-BR" sz="1600" dirty="0" err="1" smtClean="0"/>
                <a:t>bounds</a:t>
              </a:r>
              <a:r>
                <a:rPr lang="pt-BR" sz="1600" dirty="0" smtClean="0"/>
                <a:t> </a:t>
              </a:r>
              <a:endParaRPr lang="pt-BR" sz="1600" dirty="0"/>
            </a:p>
          </p:txBody>
        </p:sp>
      </p:grpSp>
      <p:sp>
        <p:nvSpPr>
          <p:cNvPr id="49" name="9 CuadroTexto"/>
          <p:cNvSpPr txBox="1"/>
          <p:nvPr/>
        </p:nvSpPr>
        <p:spPr>
          <a:xfrm>
            <a:off x="903408" y="1541001"/>
            <a:ext cx="6789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i="1" dirty="0" err="1" smtClean="0">
                <a:solidFill>
                  <a:schemeClr val="tx2"/>
                </a:solidFill>
              </a:rPr>
              <a:t>Tracking</a:t>
            </a:r>
            <a:r>
              <a:rPr lang="pt-BR" b="1" i="1" dirty="0" smtClean="0">
                <a:solidFill>
                  <a:schemeClr val="tx2"/>
                </a:solidFill>
              </a:rPr>
              <a:t> </a:t>
            </a:r>
            <a:r>
              <a:rPr lang="pt-BR" b="1" i="1" dirty="0" err="1" smtClean="0">
                <a:solidFill>
                  <a:schemeClr val="tx2"/>
                </a:solidFill>
              </a:rPr>
              <a:t>bound</a:t>
            </a:r>
            <a:r>
              <a:rPr lang="pt-BR" b="1" i="1" dirty="0" smtClean="0">
                <a:solidFill>
                  <a:schemeClr val="tx2"/>
                </a:solidFill>
              </a:rPr>
              <a:t>:</a:t>
            </a:r>
            <a:endParaRPr lang="pt-BR" b="1" i="1" dirty="0">
              <a:solidFill>
                <a:schemeClr val="tx2"/>
              </a:solidFill>
            </a:endParaRPr>
          </a:p>
        </p:txBody>
      </p:sp>
      <p:sp>
        <p:nvSpPr>
          <p:cNvPr id="50" name="Rectángulo 49"/>
          <p:cNvSpPr/>
          <p:nvPr/>
        </p:nvSpPr>
        <p:spPr>
          <a:xfrm>
            <a:off x="278162" y="36561"/>
            <a:ext cx="67187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>
                <a:solidFill>
                  <a:srgbClr val="FFC000"/>
                </a:solidFill>
              </a:rPr>
              <a:t>QFT </a:t>
            </a:r>
            <a:r>
              <a:rPr lang="en-US" sz="2800" b="1" dirty="0">
                <a:solidFill>
                  <a:srgbClr val="FFC000"/>
                </a:solidFill>
              </a:rPr>
              <a:t>o</a:t>
            </a:r>
            <a:r>
              <a:rPr lang="en-US" sz="2800" b="1" dirty="0" smtClean="0">
                <a:solidFill>
                  <a:srgbClr val="FFC000"/>
                </a:solidFill>
              </a:rPr>
              <a:t>verview</a:t>
            </a:r>
            <a:endParaRPr lang="en-US" sz="2800" b="1" dirty="0">
              <a:solidFill>
                <a:srgbClr val="FFC00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59108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0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83333E-6 6.2963E-6 L -0.03195 0.04075 L -0.05695 0.05556 L -0.07223 0.06297 L -0.09445 0.06297 L -0.11945 0.05926 L -0.14862 0.0463 L -0.18751 0.02223 L -0.21806 0.00371 L -0.24862 0.00371 L -0.27778 0.00371 L -0.30556 0.01482 L -0.33195 0.03149 L -0.37084 0.05741 L -0.39584 0.06482 L -0.42223 0.06482 L -0.45278 0.05371 L -0.47501 0.03519 L -0.49584 0.01667 L -0.50695 0.00371 " pathEditMode="relative" ptsTypes="AAAAAAAAAAAAAAAAAAAA">
                                      <p:cBhvr>
                                        <p:cTn id="11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1500"/>
                                        <p:tgtEl>
                                          <p:spTgt spid="788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20 Imagen" descr="analise de seguimento à trajetoria.emf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933128" y="2076151"/>
            <a:ext cx="5891886" cy="4039733"/>
          </a:xfrm>
          <a:prstGeom prst="rect">
            <a:avLst/>
          </a:prstGeom>
        </p:spPr>
      </p:pic>
      <p:sp>
        <p:nvSpPr>
          <p:cNvPr id="36" name="9 CuadroTexto"/>
          <p:cNvSpPr txBox="1"/>
          <p:nvPr/>
        </p:nvSpPr>
        <p:spPr>
          <a:xfrm>
            <a:off x="903408" y="1541001"/>
            <a:ext cx="6789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i="1" dirty="0" err="1" smtClean="0">
                <a:solidFill>
                  <a:schemeClr val="tx2"/>
                </a:solidFill>
              </a:rPr>
              <a:t>Tracking</a:t>
            </a:r>
            <a:r>
              <a:rPr lang="pt-BR" b="1" i="1" dirty="0" smtClean="0">
                <a:solidFill>
                  <a:schemeClr val="tx2"/>
                </a:solidFill>
              </a:rPr>
              <a:t> </a:t>
            </a:r>
            <a:r>
              <a:rPr lang="pt-BR" b="1" i="1" dirty="0" err="1" smtClean="0">
                <a:solidFill>
                  <a:schemeClr val="tx2"/>
                </a:solidFill>
              </a:rPr>
              <a:t>bound</a:t>
            </a:r>
            <a:r>
              <a:rPr lang="pt-BR" b="1" i="1" dirty="0" smtClean="0">
                <a:solidFill>
                  <a:schemeClr val="tx2"/>
                </a:solidFill>
              </a:rPr>
              <a:t>:</a:t>
            </a:r>
            <a:endParaRPr lang="pt-BR" b="1" i="1" dirty="0">
              <a:solidFill>
                <a:schemeClr val="tx2"/>
              </a:solidFill>
            </a:endParaRPr>
          </a:p>
        </p:txBody>
      </p:sp>
      <p:grpSp>
        <p:nvGrpSpPr>
          <p:cNvPr id="37" name="Grupo 36"/>
          <p:cNvGrpSpPr/>
          <p:nvPr/>
        </p:nvGrpSpPr>
        <p:grpSpPr>
          <a:xfrm>
            <a:off x="314303" y="853685"/>
            <a:ext cx="5465445" cy="810924"/>
            <a:chOff x="6035167" y="1080935"/>
            <a:chExt cx="5465445" cy="810924"/>
          </a:xfrm>
        </p:grpSpPr>
        <p:sp>
          <p:nvSpPr>
            <p:cNvPr id="38" name="27 Cheurón"/>
            <p:cNvSpPr/>
            <p:nvPr/>
          </p:nvSpPr>
          <p:spPr>
            <a:xfrm rot="5400000">
              <a:off x="5907606" y="1208496"/>
              <a:ext cx="810924" cy="555802"/>
            </a:xfrm>
            <a:prstGeom prst="chevron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pt-BR" sz="2400" b="1" dirty="0" smtClean="0">
                <a:solidFill>
                  <a:schemeClr val="bg1"/>
                </a:solidFill>
                <a:latin typeface="Arial Black" pitchFamily="34" charset="0"/>
                <a:cs typeface="Aharoni" pitchFamily="2" charset="-79"/>
              </a:endParaRPr>
            </a:p>
            <a:p>
              <a:pPr algn="ctr"/>
              <a:r>
                <a:rPr lang="en-US" sz="2000" b="1" dirty="0" smtClean="0">
                  <a:solidFill>
                    <a:schemeClr val="bg1"/>
                  </a:solidFill>
                  <a:latin typeface="Arial Black" pitchFamily="34" charset="0"/>
                  <a:cs typeface="Aharoni" pitchFamily="2" charset="-79"/>
                </a:rPr>
                <a:t>3</a:t>
              </a:r>
            </a:p>
            <a:p>
              <a:pPr algn="ctr"/>
              <a:endParaRPr lang="pt-BR" sz="2000" b="1" dirty="0">
                <a:solidFill>
                  <a:schemeClr val="bg1"/>
                </a:solidFill>
                <a:latin typeface="Arial Black" pitchFamily="34" charset="0"/>
                <a:cs typeface="Aharoni" pitchFamily="2" charset="-79"/>
              </a:endParaRPr>
            </a:p>
          </p:txBody>
        </p:sp>
        <p:sp>
          <p:nvSpPr>
            <p:cNvPr id="39" name="50 Pentágono"/>
            <p:cNvSpPr/>
            <p:nvPr/>
          </p:nvSpPr>
          <p:spPr>
            <a:xfrm>
              <a:off x="6573505" y="1091618"/>
              <a:ext cx="4927107" cy="498024"/>
            </a:xfrm>
            <a:prstGeom prst="homePlate">
              <a:avLst/>
            </a:prstGeom>
            <a:ln w="28575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pt-BR" sz="1500" dirty="0"/>
            </a:p>
          </p:txBody>
        </p:sp>
        <p:sp>
          <p:nvSpPr>
            <p:cNvPr id="40" name="42 Rectángulo"/>
            <p:cNvSpPr/>
            <p:nvPr/>
          </p:nvSpPr>
          <p:spPr>
            <a:xfrm>
              <a:off x="6624272" y="1170134"/>
              <a:ext cx="4602020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pt-BR" sz="1600" dirty="0" err="1" smtClean="0"/>
                <a:t>Stability</a:t>
              </a:r>
              <a:r>
                <a:rPr lang="pt-BR" sz="1600" dirty="0" smtClean="0"/>
                <a:t>, </a:t>
              </a:r>
              <a:r>
                <a:rPr lang="pt-BR" sz="1600" dirty="0" err="1" smtClean="0"/>
                <a:t>disturbance</a:t>
              </a:r>
              <a:r>
                <a:rPr lang="pt-BR" sz="1600" dirty="0" smtClean="0"/>
                <a:t> </a:t>
              </a:r>
              <a:r>
                <a:rPr lang="pt-BR" sz="1600" dirty="0" err="1" smtClean="0"/>
                <a:t>and</a:t>
              </a:r>
              <a:r>
                <a:rPr lang="pt-BR" sz="1600" dirty="0" smtClean="0"/>
                <a:t> </a:t>
              </a:r>
              <a:r>
                <a:rPr lang="pt-BR" sz="1600" dirty="0" err="1" smtClean="0"/>
                <a:t>tracking</a:t>
              </a:r>
              <a:r>
                <a:rPr lang="pt-BR" sz="1600" dirty="0" smtClean="0"/>
                <a:t> </a:t>
              </a:r>
              <a:r>
                <a:rPr lang="pt-BR" sz="1600" dirty="0" err="1" smtClean="0"/>
                <a:t>bounds</a:t>
              </a:r>
              <a:r>
                <a:rPr lang="pt-BR" sz="1600" dirty="0" smtClean="0"/>
                <a:t> </a:t>
              </a:r>
              <a:endParaRPr lang="pt-BR" sz="1600" dirty="0"/>
            </a:p>
          </p:txBody>
        </p:sp>
      </p:grpSp>
      <p:sp>
        <p:nvSpPr>
          <p:cNvPr id="41" name="Rectángulo 40"/>
          <p:cNvSpPr/>
          <p:nvPr/>
        </p:nvSpPr>
        <p:spPr>
          <a:xfrm>
            <a:off x="278162" y="36561"/>
            <a:ext cx="67187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>
                <a:solidFill>
                  <a:srgbClr val="FFC000"/>
                </a:solidFill>
              </a:rPr>
              <a:t>QFT </a:t>
            </a:r>
            <a:r>
              <a:rPr lang="en-US" sz="2800" b="1" dirty="0">
                <a:solidFill>
                  <a:srgbClr val="FFC000"/>
                </a:solidFill>
              </a:rPr>
              <a:t>o</a:t>
            </a:r>
            <a:r>
              <a:rPr lang="en-US" sz="2800" b="1" dirty="0" smtClean="0">
                <a:solidFill>
                  <a:srgbClr val="FFC000"/>
                </a:solidFill>
              </a:rPr>
              <a:t>verview</a:t>
            </a:r>
            <a:endParaRPr lang="en-US" sz="2800" b="1" dirty="0">
              <a:solidFill>
                <a:srgbClr val="FFC00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04662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13 Imagen" descr="Nichols_exemplo.emf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06367" y="1600706"/>
            <a:ext cx="3672000" cy="2905023"/>
          </a:xfrm>
          <a:prstGeom prst="rect">
            <a:avLst/>
          </a:prstGeom>
        </p:spPr>
      </p:pic>
      <p:pic>
        <p:nvPicPr>
          <p:cNvPr id="9" name="13 Imagen" descr="Nichols_exemplo.emf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677534" y="3329194"/>
            <a:ext cx="3672000" cy="2779972"/>
          </a:xfrm>
          <a:prstGeom prst="rect">
            <a:avLst/>
          </a:prstGeom>
        </p:spPr>
      </p:pic>
      <p:sp>
        <p:nvSpPr>
          <p:cNvPr id="11" name="10 Flecha doblada"/>
          <p:cNvSpPr/>
          <p:nvPr/>
        </p:nvSpPr>
        <p:spPr>
          <a:xfrm rot="5400000">
            <a:off x="4454664" y="1870980"/>
            <a:ext cx="1265127" cy="1230875"/>
          </a:xfrm>
          <a:prstGeom prst="bentArrow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2" name="11 Flecha doblada"/>
          <p:cNvSpPr/>
          <p:nvPr/>
        </p:nvSpPr>
        <p:spPr>
          <a:xfrm flipV="1">
            <a:off x="3206663" y="4484315"/>
            <a:ext cx="1340285" cy="1161849"/>
          </a:xfrm>
          <a:prstGeom prst="bentArrow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3" name="12 Llamada de flecha hacia arriba"/>
          <p:cNvSpPr/>
          <p:nvPr/>
        </p:nvSpPr>
        <p:spPr>
          <a:xfrm>
            <a:off x="601250" y="4446739"/>
            <a:ext cx="1578279" cy="1302707"/>
          </a:xfrm>
          <a:prstGeom prst="upArrowCallout">
            <a:avLst>
              <a:gd name="adj1" fmla="val 19819"/>
              <a:gd name="adj2" fmla="val 21519"/>
              <a:gd name="adj3" fmla="val 15476"/>
              <a:gd name="adj4" fmla="val 73355"/>
            </a:avLst>
          </a:prstGeom>
          <a:solidFill>
            <a:schemeClr val="tx2">
              <a:lumMod val="50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Joining</a:t>
            </a:r>
            <a:r>
              <a:rPr lang="pt-BR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pt-BR" sz="20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bounds</a:t>
            </a:r>
            <a:endParaRPr lang="pt-BR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14 Llamada de flecha hacia abajo"/>
          <p:cNvSpPr/>
          <p:nvPr/>
        </p:nvSpPr>
        <p:spPr>
          <a:xfrm>
            <a:off x="6388272" y="1753645"/>
            <a:ext cx="1627015" cy="1528175"/>
          </a:xfrm>
          <a:prstGeom prst="downArrowCallout">
            <a:avLst>
              <a:gd name="adj1" fmla="val 17982"/>
              <a:gd name="adj2" fmla="val 20614"/>
              <a:gd name="adj3" fmla="val 14474"/>
              <a:gd name="adj4" fmla="val 76639"/>
            </a:avLst>
          </a:prstGeom>
          <a:solidFill>
            <a:schemeClr val="tx2">
              <a:lumMod val="50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Intersecting</a:t>
            </a:r>
            <a:r>
              <a:rPr lang="pt-B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pt-BR" sz="20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bounds</a:t>
            </a:r>
            <a:endParaRPr lang="pt-BR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44" name="Grupo 43"/>
          <p:cNvGrpSpPr/>
          <p:nvPr/>
        </p:nvGrpSpPr>
        <p:grpSpPr>
          <a:xfrm>
            <a:off x="314303" y="853685"/>
            <a:ext cx="5465445" cy="810924"/>
            <a:chOff x="6035167" y="1080935"/>
            <a:chExt cx="5465445" cy="810924"/>
          </a:xfrm>
        </p:grpSpPr>
        <p:sp>
          <p:nvSpPr>
            <p:cNvPr id="45" name="27 Cheurón"/>
            <p:cNvSpPr/>
            <p:nvPr/>
          </p:nvSpPr>
          <p:spPr>
            <a:xfrm rot="5400000">
              <a:off x="5907606" y="1208496"/>
              <a:ext cx="810924" cy="555802"/>
            </a:xfrm>
            <a:prstGeom prst="chevron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pt-BR" sz="2400" b="1" dirty="0" smtClean="0">
                <a:solidFill>
                  <a:schemeClr val="bg1"/>
                </a:solidFill>
                <a:latin typeface="Arial Black" pitchFamily="34" charset="0"/>
                <a:cs typeface="Aharoni" pitchFamily="2" charset="-79"/>
              </a:endParaRPr>
            </a:p>
            <a:p>
              <a:pPr algn="ctr"/>
              <a:r>
                <a:rPr lang="en-US" sz="2000" b="1" dirty="0" smtClean="0">
                  <a:solidFill>
                    <a:schemeClr val="bg1"/>
                  </a:solidFill>
                  <a:latin typeface="Arial Black" pitchFamily="34" charset="0"/>
                  <a:cs typeface="Aharoni" pitchFamily="2" charset="-79"/>
                </a:rPr>
                <a:t>3</a:t>
              </a:r>
            </a:p>
            <a:p>
              <a:pPr algn="ctr"/>
              <a:endParaRPr lang="pt-BR" sz="2000" b="1" dirty="0">
                <a:solidFill>
                  <a:schemeClr val="bg1"/>
                </a:solidFill>
                <a:latin typeface="Arial Black" pitchFamily="34" charset="0"/>
                <a:cs typeface="Aharoni" pitchFamily="2" charset="-79"/>
              </a:endParaRPr>
            </a:p>
          </p:txBody>
        </p:sp>
        <p:sp>
          <p:nvSpPr>
            <p:cNvPr id="46" name="50 Pentágono"/>
            <p:cNvSpPr/>
            <p:nvPr/>
          </p:nvSpPr>
          <p:spPr>
            <a:xfrm>
              <a:off x="6573505" y="1091618"/>
              <a:ext cx="4927107" cy="498024"/>
            </a:xfrm>
            <a:prstGeom prst="homePlate">
              <a:avLst/>
            </a:prstGeom>
            <a:ln w="28575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pt-BR" sz="1500" dirty="0"/>
            </a:p>
          </p:txBody>
        </p:sp>
        <p:sp>
          <p:nvSpPr>
            <p:cNvPr id="47" name="42 Rectángulo"/>
            <p:cNvSpPr/>
            <p:nvPr/>
          </p:nvSpPr>
          <p:spPr>
            <a:xfrm>
              <a:off x="6624272" y="1170134"/>
              <a:ext cx="4602020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pt-BR" sz="1600" dirty="0" err="1" smtClean="0"/>
                <a:t>Stability</a:t>
              </a:r>
              <a:r>
                <a:rPr lang="pt-BR" sz="1600" dirty="0" smtClean="0"/>
                <a:t>, </a:t>
              </a:r>
              <a:r>
                <a:rPr lang="pt-BR" sz="1600" dirty="0" err="1" smtClean="0"/>
                <a:t>disturbance</a:t>
              </a:r>
              <a:r>
                <a:rPr lang="pt-BR" sz="1600" dirty="0" smtClean="0"/>
                <a:t> </a:t>
              </a:r>
              <a:r>
                <a:rPr lang="pt-BR" sz="1600" dirty="0" err="1" smtClean="0"/>
                <a:t>and</a:t>
              </a:r>
              <a:r>
                <a:rPr lang="pt-BR" sz="1600" dirty="0" smtClean="0"/>
                <a:t> </a:t>
              </a:r>
              <a:r>
                <a:rPr lang="pt-BR" sz="1600" dirty="0" err="1" smtClean="0"/>
                <a:t>tracking</a:t>
              </a:r>
              <a:r>
                <a:rPr lang="pt-BR" sz="1600" dirty="0" smtClean="0"/>
                <a:t> </a:t>
              </a:r>
              <a:r>
                <a:rPr lang="pt-BR" sz="1600" dirty="0" err="1" smtClean="0"/>
                <a:t>bounds</a:t>
              </a:r>
              <a:r>
                <a:rPr lang="pt-BR" sz="1600" dirty="0" smtClean="0"/>
                <a:t> </a:t>
              </a:r>
              <a:endParaRPr lang="pt-BR" sz="1600" dirty="0"/>
            </a:p>
          </p:txBody>
        </p:sp>
      </p:grpSp>
      <p:sp>
        <p:nvSpPr>
          <p:cNvPr id="48" name="Rectángulo 47"/>
          <p:cNvSpPr/>
          <p:nvPr/>
        </p:nvSpPr>
        <p:spPr>
          <a:xfrm>
            <a:off x="278162" y="36561"/>
            <a:ext cx="67187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>
                <a:solidFill>
                  <a:srgbClr val="FFC000"/>
                </a:solidFill>
              </a:rPr>
              <a:t>QFT </a:t>
            </a:r>
            <a:r>
              <a:rPr lang="en-US" sz="2800" b="1" dirty="0">
                <a:solidFill>
                  <a:srgbClr val="FFC000"/>
                </a:solidFill>
              </a:rPr>
              <a:t>o</a:t>
            </a:r>
            <a:r>
              <a:rPr lang="en-US" sz="2800" b="1" dirty="0" smtClean="0">
                <a:solidFill>
                  <a:srgbClr val="FFC000"/>
                </a:solidFill>
              </a:rPr>
              <a:t>verview</a:t>
            </a:r>
            <a:endParaRPr lang="en-US" sz="2800" b="1" dirty="0">
              <a:solidFill>
                <a:srgbClr val="FFC00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47303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3" grpId="1" animBg="1"/>
      <p:bldP spid="15" grpId="0" animBg="1"/>
      <p:bldP spid="15" grpId="1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20 Imagen" descr="analise de seguimento à trajetoria.emf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30245" y="2397289"/>
            <a:ext cx="6050681" cy="3636297"/>
          </a:xfrm>
          <a:prstGeom prst="rect">
            <a:avLst/>
          </a:prstGeom>
        </p:spPr>
      </p:pic>
      <p:sp>
        <p:nvSpPr>
          <p:cNvPr id="9" name="8 CuadroTexto"/>
          <p:cNvSpPr txBox="1"/>
          <p:nvPr/>
        </p:nvSpPr>
        <p:spPr>
          <a:xfrm>
            <a:off x="888195" y="1688759"/>
            <a:ext cx="6789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i="1" dirty="0" err="1" smtClean="0">
                <a:solidFill>
                  <a:schemeClr val="tx2"/>
                </a:solidFill>
              </a:rPr>
              <a:t>Intersecting</a:t>
            </a:r>
            <a:r>
              <a:rPr lang="pt-BR" b="1" i="1" dirty="0" smtClean="0">
                <a:solidFill>
                  <a:schemeClr val="tx2"/>
                </a:solidFill>
              </a:rPr>
              <a:t> </a:t>
            </a:r>
            <a:r>
              <a:rPr lang="pt-BR" b="1" i="1" dirty="0" err="1" smtClean="0">
                <a:solidFill>
                  <a:schemeClr val="tx2"/>
                </a:solidFill>
              </a:rPr>
              <a:t>bounds</a:t>
            </a:r>
            <a:r>
              <a:rPr lang="pt-BR" b="1" i="1" dirty="0" smtClean="0">
                <a:solidFill>
                  <a:schemeClr val="tx2"/>
                </a:solidFill>
              </a:rPr>
              <a:t>:</a:t>
            </a:r>
            <a:endParaRPr lang="pt-BR" b="1" i="1" dirty="0">
              <a:solidFill>
                <a:schemeClr val="tx2"/>
              </a:solidFill>
            </a:endParaRPr>
          </a:p>
        </p:txBody>
      </p:sp>
      <p:grpSp>
        <p:nvGrpSpPr>
          <p:cNvPr id="42" name="Grupo 41"/>
          <p:cNvGrpSpPr/>
          <p:nvPr/>
        </p:nvGrpSpPr>
        <p:grpSpPr>
          <a:xfrm>
            <a:off x="314303" y="853685"/>
            <a:ext cx="5465445" cy="810924"/>
            <a:chOff x="6035167" y="1080935"/>
            <a:chExt cx="5465445" cy="810924"/>
          </a:xfrm>
        </p:grpSpPr>
        <p:sp>
          <p:nvSpPr>
            <p:cNvPr id="43" name="27 Cheurón"/>
            <p:cNvSpPr/>
            <p:nvPr/>
          </p:nvSpPr>
          <p:spPr>
            <a:xfrm rot="5400000">
              <a:off x="5907606" y="1208496"/>
              <a:ext cx="810924" cy="555802"/>
            </a:xfrm>
            <a:prstGeom prst="chevron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pt-BR" sz="2400" b="1" dirty="0" smtClean="0">
                <a:solidFill>
                  <a:schemeClr val="bg1"/>
                </a:solidFill>
                <a:latin typeface="Arial Black" pitchFamily="34" charset="0"/>
                <a:cs typeface="Aharoni" pitchFamily="2" charset="-79"/>
              </a:endParaRPr>
            </a:p>
            <a:p>
              <a:pPr algn="ctr"/>
              <a:r>
                <a:rPr lang="en-US" sz="2000" b="1" dirty="0" smtClean="0">
                  <a:solidFill>
                    <a:schemeClr val="bg1"/>
                  </a:solidFill>
                  <a:latin typeface="Arial Black" pitchFamily="34" charset="0"/>
                  <a:cs typeface="Aharoni" pitchFamily="2" charset="-79"/>
                </a:rPr>
                <a:t>3</a:t>
              </a:r>
            </a:p>
            <a:p>
              <a:pPr algn="ctr"/>
              <a:endParaRPr lang="pt-BR" sz="2000" b="1" dirty="0">
                <a:solidFill>
                  <a:schemeClr val="bg1"/>
                </a:solidFill>
                <a:latin typeface="Arial Black" pitchFamily="34" charset="0"/>
                <a:cs typeface="Aharoni" pitchFamily="2" charset="-79"/>
              </a:endParaRPr>
            </a:p>
          </p:txBody>
        </p:sp>
        <p:sp>
          <p:nvSpPr>
            <p:cNvPr id="44" name="50 Pentágono"/>
            <p:cNvSpPr/>
            <p:nvPr/>
          </p:nvSpPr>
          <p:spPr>
            <a:xfrm>
              <a:off x="6573505" y="1091618"/>
              <a:ext cx="4927107" cy="498024"/>
            </a:xfrm>
            <a:prstGeom prst="homePlate">
              <a:avLst/>
            </a:prstGeom>
            <a:ln w="28575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pt-BR" sz="1500" dirty="0"/>
            </a:p>
          </p:txBody>
        </p:sp>
        <p:sp>
          <p:nvSpPr>
            <p:cNvPr id="45" name="42 Rectángulo"/>
            <p:cNvSpPr/>
            <p:nvPr/>
          </p:nvSpPr>
          <p:spPr>
            <a:xfrm>
              <a:off x="6624272" y="1170134"/>
              <a:ext cx="4602020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pt-BR" sz="1600" dirty="0" err="1" smtClean="0"/>
                <a:t>Stability</a:t>
              </a:r>
              <a:r>
                <a:rPr lang="pt-BR" sz="1600" dirty="0" smtClean="0"/>
                <a:t>, </a:t>
              </a:r>
              <a:r>
                <a:rPr lang="pt-BR" sz="1600" dirty="0" err="1" smtClean="0"/>
                <a:t>disturbance</a:t>
              </a:r>
              <a:r>
                <a:rPr lang="pt-BR" sz="1600" dirty="0" smtClean="0"/>
                <a:t> </a:t>
              </a:r>
              <a:r>
                <a:rPr lang="pt-BR" sz="1600" dirty="0" err="1" smtClean="0"/>
                <a:t>and</a:t>
              </a:r>
              <a:r>
                <a:rPr lang="pt-BR" sz="1600" dirty="0" smtClean="0"/>
                <a:t> </a:t>
              </a:r>
              <a:r>
                <a:rPr lang="pt-BR" sz="1600" dirty="0" err="1" smtClean="0"/>
                <a:t>tracking</a:t>
              </a:r>
              <a:r>
                <a:rPr lang="pt-BR" sz="1600" dirty="0" smtClean="0"/>
                <a:t> </a:t>
              </a:r>
              <a:r>
                <a:rPr lang="pt-BR" sz="1600" dirty="0" err="1" smtClean="0"/>
                <a:t>bounds</a:t>
              </a:r>
              <a:r>
                <a:rPr lang="pt-BR" sz="1600" dirty="0" smtClean="0"/>
                <a:t> </a:t>
              </a:r>
              <a:endParaRPr lang="pt-BR" sz="1600" dirty="0"/>
            </a:p>
          </p:txBody>
        </p:sp>
      </p:grpSp>
      <p:sp>
        <p:nvSpPr>
          <p:cNvPr id="46" name="Rectángulo 45"/>
          <p:cNvSpPr/>
          <p:nvPr/>
        </p:nvSpPr>
        <p:spPr>
          <a:xfrm>
            <a:off x="278162" y="36561"/>
            <a:ext cx="67187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>
                <a:solidFill>
                  <a:srgbClr val="FFC000"/>
                </a:solidFill>
              </a:rPr>
              <a:t>QFT </a:t>
            </a:r>
            <a:r>
              <a:rPr lang="en-US" sz="2800" b="1" dirty="0">
                <a:solidFill>
                  <a:srgbClr val="FFC000"/>
                </a:solidFill>
              </a:rPr>
              <a:t>o</a:t>
            </a:r>
            <a:r>
              <a:rPr lang="en-US" sz="2800" b="1" dirty="0" smtClean="0">
                <a:solidFill>
                  <a:srgbClr val="FFC000"/>
                </a:solidFill>
              </a:rPr>
              <a:t>verview</a:t>
            </a:r>
            <a:endParaRPr lang="en-US" sz="2800" b="1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1929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20 Imagen" descr="analise de seguimento à trajetoria.emf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551799" y="2140600"/>
            <a:ext cx="6040712" cy="3663300"/>
          </a:xfrm>
          <a:prstGeom prst="rect">
            <a:avLst/>
          </a:prstGeom>
        </p:spPr>
      </p:pic>
      <p:grpSp>
        <p:nvGrpSpPr>
          <p:cNvPr id="20" name="19 Grupo"/>
          <p:cNvGrpSpPr/>
          <p:nvPr/>
        </p:nvGrpSpPr>
        <p:grpSpPr>
          <a:xfrm>
            <a:off x="330200" y="2396393"/>
            <a:ext cx="1993900" cy="3480719"/>
            <a:chOff x="190500" y="2396033"/>
            <a:chExt cx="1993900" cy="3207841"/>
          </a:xfrm>
        </p:grpSpPr>
        <p:sp>
          <p:nvSpPr>
            <p:cNvPr id="159753" name="Rectangle 9"/>
            <p:cNvSpPr>
              <a:spLocks noChangeArrowheads="1"/>
            </p:cNvSpPr>
            <p:nvPr/>
          </p:nvSpPr>
          <p:spPr bwMode="auto">
            <a:xfrm>
              <a:off x="190500" y="2396033"/>
              <a:ext cx="1993900" cy="19004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pt-BR" sz="1400" b="1" i="0" u="none" strike="noStrike" cap="none" normalizeH="0" baseline="0" dirty="0" err="1" smtClean="0">
                  <a:ln>
                    <a:noFill/>
                  </a:ln>
                  <a:solidFill>
                    <a:schemeClr val="tx1"/>
                  </a:solidFill>
                  <a:effectLst/>
                  <a:ea typeface="Times New Roman" pitchFamily="18" charset="0"/>
                  <a:cs typeface="Arial" pitchFamily="34" charset="0"/>
                </a:rPr>
                <a:t>Integrator</a:t>
              </a:r>
              <a:r>
                <a:rPr kumimoji="0" lang="pt-BR" sz="14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ea typeface="Times New Roman" pitchFamily="18" charset="0"/>
                  <a:cs typeface="Arial" pitchFamily="34" charset="0"/>
                </a:rPr>
                <a:t>:</a:t>
              </a:r>
            </a:p>
            <a:p>
              <a:pPr marL="0" marR="0" lvl="0" indent="0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s-ES" sz="1400" b="1" dirty="0" smtClean="0">
                <a:cs typeface="Arial" pitchFamily="34" charset="0"/>
              </a:endParaRPr>
            </a:p>
            <a:p>
              <a:pPr marL="0" marR="0" lvl="0" indent="0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BO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Arial" pitchFamily="34" charset="0"/>
              </a:endParaRPr>
            </a:p>
            <a:p>
              <a:pPr marL="0" marR="0" lvl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pt-BR" sz="1400" b="1" dirty="0" err="1" smtClean="0">
                  <a:ea typeface="Times New Roman" pitchFamily="18" charset="0"/>
                  <a:cs typeface="Arial" pitchFamily="34" charset="0"/>
                </a:rPr>
                <a:t>Proportional</a:t>
              </a:r>
              <a:r>
                <a:rPr lang="pt-BR" sz="1400" b="1" dirty="0" smtClean="0">
                  <a:ea typeface="Times New Roman" pitchFamily="18" charset="0"/>
                  <a:cs typeface="Arial" pitchFamily="34" charset="0"/>
                </a:rPr>
                <a:t> </a:t>
              </a:r>
              <a:r>
                <a:rPr lang="pt-BR" sz="1400" b="1" dirty="0" err="1" smtClean="0">
                  <a:ea typeface="Times New Roman" pitchFamily="18" charset="0"/>
                  <a:cs typeface="Arial" pitchFamily="34" charset="0"/>
                </a:rPr>
                <a:t>gain</a:t>
              </a:r>
              <a:r>
                <a:rPr kumimoji="0" lang="pt-BR" sz="14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ea typeface="Times New Roman" pitchFamily="18" charset="0"/>
                  <a:cs typeface="Arial" pitchFamily="34" charset="0"/>
                </a:rPr>
                <a:t>: 	</a:t>
              </a:r>
              <a:r>
                <a:rPr kumimoji="0" lang="pt-BR" sz="16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ea typeface="Times New Roman" pitchFamily="18" charset="0"/>
                  <a:cs typeface="Arial" pitchFamily="34" charset="0"/>
                </a:rPr>
                <a:t>0,038 </a:t>
              </a:r>
              <a:endParaRPr kumimoji="0" lang="es-BO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Arial" pitchFamily="34" charset="0"/>
              </a:endParaRPr>
            </a:p>
            <a:p>
              <a:pPr marL="0" marR="0" lvl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pt-BR" sz="1400" b="1" dirty="0" smtClean="0">
                  <a:ea typeface="Times New Roman" pitchFamily="18" charset="0"/>
                  <a:cs typeface="Arial" pitchFamily="34" charset="0"/>
                </a:rPr>
                <a:t>Z</a:t>
              </a:r>
              <a:r>
                <a:rPr kumimoji="0" lang="pt-BR" sz="14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ea typeface="Times New Roman" pitchFamily="18" charset="0"/>
                  <a:cs typeface="Arial" pitchFamily="34" charset="0"/>
                </a:rPr>
                <a:t>ero:</a:t>
              </a:r>
            </a:p>
            <a:p>
              <a:pPr marL="0" marR="0" lvl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pt-BR" sz="1400" b="1" dirty="0" smtClean="0">
                <a:ea typeface="Times New Roman" pitchFamily="18" charset="0"/>
                <a:cs typeface="Arial" pitchFamily="34" charset="0"/>
              </a:endParaRPr>
            </a:p>
            <a:p>
              <a:pPr marL="0" marR="0" lvl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pt-BR" sz="14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ea typeface="Times New Roman" pitchFamily="18" charset="0"/>
                  <a:cs typeface="Arial" pitchFamily="34" charset="0"/>
                </a:rPr>
                <a:t> </a:t>
              </a:r>
              <a:endParaRPr kumimoji="0" lang="es-BO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Arial" pitchFamily="34" charset="0"/>
              </a:endParaRPr>
            </a:p>
            <a:p>
              <a:pPr marL="0" marR="0" lvl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pt-BR" sz="1400" b="1" dirty="0" err="1" smtClean="0">
                  <a:ea typeface="Times New Roman" pitchFamily="18" charset="0"/>
                  <a:cs typeface="Arial" pitchFamily="34" charset="0"/>
                </a:rPr>
                <a:t>Phase</a:t>
              </a:r>
              <a:r>
                <a:rPr lang="pt-BR" sz="1400" b="1" dirty="0" smtClean="0">
                  <a:ea typeface="Times New Roman" pitchFamily="18" charset="0"/>
                  <a:cs typeface="Arial" pitchFamily="34" charset="0"/>
                </a:rPr>
                <a:t> lead </a:t>
              </a:r>
              <a:r>
                <a:rPr lang="pt-BR" sz="1400" b="1" dirty="0" err="1" smtClean="0">
                  <a:ea typeface="Times New Roman" pitchFamily="18" charset="0"/>
                  <a:cs typeface="Arial" pitchFamily="34" charset="0"/>
                </a:rPr>
                <a:t>filter</a:t>
              </a:r>
              <a:r>
                <a:rPr lang="pt-BR" sz="1400" b="1" dirty="0" smtClean="0">
                  <a:ea typeface="Times New Roman" pitchFamily="18" charset="0"/>
                  <a:cs typeface="Arial" pitchFamily="34" charset="0"/>
                </a:rPr>
                <a:t> </a:t>
              </a:r>
              <a:r>
                <a:rPr kumimoji="0" lang="pt-BR" sz="14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ea typeface="Times New Roman" pitchFamily="18" charset="0"/>
                  <a:cs typeface="Arial" pitchFamily="34" charset="0"/>
                </a:rPr>
                <a:t>:</a:t>
              </a:r>
              <a:r>
                <a:rPr kumimoji="0" lang="pt-BR" sz="1400" b="1" i="0" u="none" strike="noStrike" cap="none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ea typeface="Times New Roman" pitchFamily="18" charset="0"/>
                  <a:cs typeface="Arial" pitchFamily="34" charset="0"/>
                </a:rPr>
                <a:t>       </a:t>
              </a:r>
              <a:endParaRPr kumimoji="0" lang="pt-BR" sz="3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Arial" pitchFamily="34" charset="0"/>
              </a:endParaRPr>
            </a:p>
          </p:txBody>
        </p:sp>
        <p:graphicFrame>
          <p:nvGraphicFramePr>
            <p:cNvPr id="159752" name="Object 8"/>
            <p:cNvGraphicFramePr>
              <a:graphicFrameLocks noChangeAspect="1"/>
            </p:cNvGraphicFramePr>
            <p:nvPr/>
          </p:nvGraphicFramePr>
          <p:xfrm>
            <a:off x="355599" y="4292600"/>
            <a:ext cx="511175" cy="2222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67" name="Equation" r:id="rId5" imgW="431613" imgH="190417" progId="Equation.DSMT4">
                    <p:embed/>
                  </p:oleObj>
                </mc:Choice>
                <mc:Fallback>
                  <p:oleObj name="Equation" r:id="rId5" imgW="431613" imgH="190417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5599" y="4292600"/>
                          <a:ext cx="511175" cy="22225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59745" name="Object 1"/>
            <p:cNvGraphicFramePr>
              <a:graphicFrameLocks noChangeAspect="1"/>
            </p:cNvGraphicFramePr>
            <p:nvPr/>
          </p:nvGraphicFramePr>
          <p:xfrm>
            <a:off x="1193800" y="2514600"/>
            <a:ext cx="144463" cy="42227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68" name="Equation" r:id="rId7" imgW="126835" imgH="355138" progId="Equation.DSMT4">
                    <p:embed/>
                  </p:oleObj>
                </mc:Choice>
                <mc:Fallback>
                  <p:oleObj name="Equation" r:id="rId7" imgW="126835" imgH="355138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93800" y="2514600"/>
                          <a:ext cx="144463" cy="42227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59747" name="Object 3"/>
            <p:cNvGraphicFramePr>
              <a:graphicFrameLocks noChangeAspect="1"/>
            </p:cNvGraphicFramePr>
            <p:nvPr/>
          </p:nvGraphicFramePr>
          <p:xfrm>
            <a:off x="736599" y="3517900"/>
            <a:ext cx="688975" cy="4778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69" name="Equation" r:id="rId9" imgW="596641" imgH="406224" progId="Equation.DSMT4">
                    <p:embed/>
                  </p:oleObj>
                </mc:Choice>
                <mc:Fallback>
                  <p:oleObj name="Equation" r:id="rId9" imgW="596641" imgH="406224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36599" y="3517900"/>
                          <a:ext cx="688975" cy="47783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59749" name="Object 5"/>
            <p:cNvGraphicFramePr>
              <a:graphicFrameLocks noChangeAspect="1"/>
            </p:cNvGraphicFramePr>
            <p:nvPr/>
          </p:nvGraphicFramePr>
          <p:xfrm>
            <a:off x="698500" y="4737099"/>
            <a:ext cx="800100" cy="8667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70" name="Equation" r:id="rId11" imgW="685800" imgH="749300" progId="Equation.DSMT4">
                    <p:embed/>
                  </p:oleObj>
                </mc:Choice>
                <mc:Fallback>
                  <p:oleObj name="Equation" r:id="rId11" imgW="685800" imgH="7493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98500" y="4737099"/>
                          <a:ext cx="800100" cy="86677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59751" name="Object 7"/>
            <p:cNvGraphicFramePr>
              <a:graphicFrameLocks noChangeAspect="1"/>
            </p:cNvGraphicFramePr>
            <p:nvPr/>
          </p:nvGraphicFramePr>
          <p:xfrm>
            <a:off x="304800" y="4521200"/>
            <a:ext cx="977900" cy="2222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71" name="Equation" r:id="rId13" imgW="838200" imgH="190500" progId="Equation.DSMT4">
                    <p:embed/>
                  </p:oleObj>
                </mc:Choice>
                <mc:Fallback>
                  <p:oleObj name="Equation" r:id="rId13" imgW="838200" imgH="1905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4800" y="4521200"/>
                          <a:ext cx="977900" cy="22225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pic>
        <p:nvPicPr>
          <p:cNvPr id="38" name="20 Imagen" descr="analise de seguimento à trajetoria.emf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2556537" y="2149255"/>
            <a:ext cx="6050681" cy="3636297"/>
          </a:xfrm>
          <a:prstGeom prst="rect">
            <a:avLst/>
          </a:prstGeom>
        </p:spPr>
      </p:pic>
      <p:grpSp>
        <p:nvGrpSpPr>
          <p:cNvPr id="7" name="Grupo 6"/>
          <p:cNvGrpSpPr/>
          <p:nvPr/>
        </p:nvGrpSpPr>
        <p:grpSpPr>
          <a:xfrm>
            <a:off x="323217" y="833840"/>
            <a:ext cx="5465445" cy="810924"/>
            <a:chOff x="339725" y="919291"/>
            <a:chExt cx="5465445" cy="810924"/>
          </a:xfrm>
        </p:grpSpPr>
        <p:sp>
          <p:nvSpPr>
            <p:cNvPr id="50" name="53 Pentágono"/>
            <p:cNvSpPr/>
            <p:nvPr/>
          </p:nvSpPr>
          <p:spPr>
            <a:xfrm>
              <a:off x="878063" y="939499"/>
              <a:ext cx="4927107" cy="498024"/>
            </a:xfrm>
            <a:prstGeom prst="homePlate">
              <a:avLst/>
            </a:prstGeom>
            <a:ln w="28575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pt-BR" sz="1500" dirty="0"/>
            </a:p>
          </p:txBody>
        </p:sp>
        <p:sp>
          <p:nvSpPr>
            <p:cNvPr id="51" name="28 Cheurón"/>
            <p:cNvSpPr/>
            <p:nvPr/>
          </p:nvSpPr>
          <p:spPr>
            <a:xfrm rot="5400000">
              <a:off x="212164" y="1046852"/>
              <a:ext cx="810924" cy="555802"/>
            </a:xfrm>
            <a:prstGeom prst="chevron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pt-BR" sz="2400" b="1" dirty="0" smtClean="0">
                <a:solidFill>
                  <a:schemeClr val="bg1"/>
                </a:solidFill>
                <a:latin typeface="Arial Black" pitchFamily="34" charset="0"/>
                <a:cs typeface="Aharoni" pitchFamily="2" charset="-79"/>
              </a:endParaRPr>
            </a:p>
            <a:p>
              <a:pPr algn="ctr"/>
              <a:r>
                <a:rPr lang="en-US" sz="2000" b="1" dirty="0" smtClean="0">
                  <a:solidFill>
                    <a:schemeClr val="bg1"/>
                  </a:solidFill>
                  <a:latin typeface="Arial Black" pitchFamily="34" charset="0"/>
                  <a:cs typeface="Aharoni" pitchFamily="2" charset="-79"/>
                </a:rPr>
                <a:t>4</a:t>
              </a:r>
            </a:p>
            <a:p>
              <a:pPr algn="ctr"/>
              <a:endParaRPr lang="pt-BR" sz="2000" b="1" dirty="0">
                <a:solidFill>
                  <a:schemeClr val="bg1"/>
                </a:solidFill>
                <a:latin typeface="Arial Black" pitchFamily="34" charset="0"/>
                <a:cs typeface="Aharoni" pitchFamily="2" charset="-79"/>
              </a:endParaRPr>
            </a:p>
          </p:txBody>
        </p:sp>
        <p:sp>
          <p:nvSpPr>
            <p:cNvPr id="52" name="43 Rectángulo"/>
            <p:cNvSpPr/>
            <p:nvPr/>
          </p:nvSpPr>
          <p:spPr>
            <a:xfrm>
              <a:off x="957025" y="1007671"/>
              <a:ext cx="3688000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pt-BR" sz="1600" dirty="0" err="1" smtClean="0"/>
                <a:t>Synthesize</a:t>
              </a:r>
              <a:r>
                <a:rPr lang="pt-BR" sz="1600" dirty="0" smtClean="0"/>
                <a:t> nominal L</a:t>
              </a:r>
              <a:r>
                <a:rPr lang="pt-BR" sz="1200" dirty="0" smtClean="0"/>
                <a:t>0</a:t>
              </a:r>
              <a:r>
                <a:rPr lang="pt-BR" sz="1600" dirty="0" smtClean="0"/>
                <a:t>(s)</a:t>
              </a:r>
              <a:endParaRPr lang="pt-BR" sz="1600" dirty="0"/>
            </a:p>
          </p:txBody>
        </p:sp>
      </p:grpSp>
      <p:sp>
        <p:nvSpPr>
          <p:cNvPr id="53" name="Rectángulo 52"/>
          <p:cNvSpPr/>
          <p:nvPr/>
        </p:nvSpPr>
        <p:spPr>
          <a:xfrm>
            <a:off x="278162" y="36561"/>
            <a:ext cx="67187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>
                <a:solidFill>
                  <a:srgbClr val="FFC000"/>
                </a:solidFill>
              </a:rPr>
              <a:t>QFT </a:t>
            </a:r>
            <a:r>
              <a:rPr lang="en-US" sz="2800" b="1" dirty="0">
                <a:solidFill>
                  <a:srgbClr val="FFC000"/>
                </a:solidFill>
              </a:rPr>
              <a:t>o</a:t>
            </a:r>
            <a:r>
              <a:rPr lang="en-US" sz="2800" b="1" dirty="0" smtClean="0">
                <a:solidFill>
                  <a:srgbClr val="FFC000"/>
                </a:solidFill>
              </a:rPr>
              <a:t>verview</a:t>
            </a:r>
            <a:endParaRPr lang="en-US" sz="2800" b="1" dirty="0">
              <a:solidFill>
                <a:srgbClr val="FFC000"/>
              </a:solidFill>
            </a:endParaRPr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1900014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47 Llamada de flecha hacia abajo"/>
          <p:cNvSpPr/>
          <p:nvPr/>
        </p:nvSpPr>
        <p:spPr>
          <a:xfrm>
            <a:off x="3975100" y="1422400"/>
            <a:ext cx="3784600" cy="2794000"/>
          </a:xfrm>
          <a:prstGeom prst="downArrowCallout">
            <a:avLst>
              <a:gd name="adj1" fmla="val 8856"/>
              <a:gd name="adj2" fmla="val 10202"/>
              <a:gd name="adj3" fmla="val 11304"/>
              <a:gd name="adj4" fmla="val 82511"/>
            </a:avLst>
          </a:prstGeom>
          <a:solidFill>
            <a:srgbClr val="FFC000"/>
          </a:solidFill>
          <a:ln w="28575"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aphicFrame>
        <p:nvGraphicFramePr>
          <p:cNvPr id="79876" name="Object 4"/>
          <p:cNvGraphicFramePr>
            <a:graphicFrameLocks noChangeAspect="1"/>
          </p:cNvGraphicFramePr>
          <p:nvPr/>
        </p:nvGraphicFramePr>
        <p:xfrm>
          <a:off x="4178300" y="2882900"/>
          <a:ext cx="3403600" cy="2083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00" name="Equation" r:id="rId4" imgW="2209800" imgH="1346200" progId="Equation.DSMT4">
                  <p:embed/>
                </p:oleObj>
              </mc:Choice>
              <mc:Fallback>
                <p:oleObj name="Equation" r:id="rId4" imgW="2209800" imgH="1346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78300" y="2882900"/>
                        <a:ext cx="3403600" cy="20832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22 Cerrar llave"/>
          <p:cNvSpPr/>
          <p:nvPr/>
        </p:nvSpPr>
        <p:spPr>
          <a:xfrm>
            <a:off x="2882900" y="2082800"/>
            <a:ext cx="469900" cy="3302000"/>
          </a:xfrm>
          <a:prstGeom prst="righ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47" name="46 Grupo"/>
          <p:cNvGrpSpPr/>
          <p:nvPr/>
        </p:nvGrpSpPr>
        <p:grpSpPr>
          <a:xfrm>
            <a:off x="3539827" y="3911599"/>
            <a:ext cx="5096174" cy="1308981"/>
            <a:chOff x="3603327" y="4991099"/>
            <a:chExt cx="5096174" cy="1308981"/>
          </a:xfrm>
        </p:grpSpPr>
        <p:sp>
          <p:nvSpPr>
            <p:cNvPr id="46" name="45 Rectángulo"/>
            <p:cNvSpPr/>
            <p:nvPr/>
          </p:nvSpPr>
          <p:spPr>
            <a:xfrm>
              <a:off x="5689600" y="5397500"/>
              <a:ext cx="444500" cy="3429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5" name="Picture 9" descr="C:\Users\Victor Hugo  Ledezma\Desktop\job\Dropbox\Dissertaçao\Presentaçao\PPoint\imagenes\diagrama 2GDL.wmf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3603327" y="4991099"/>
              <a:ext cx="5096174" cy="1308981"/>
            </a:xfrm>
            <a:prstGeom prst="rect">
              <a:avLst/>
            </a:prstGeom>
            <a:noFill/>
          </p:spPr>
        </p:pic>
      </p:grpSp>
      <p:grpSp>
        <p:nvGrpSpPr>
          <p:cNvPr id="6" name="Grupo 5"/>
          <p:cNvGrpSpPr/>
          <p:nvPr/>
        </p:nvGrpSpPr>
        <p:grpSpPr>
          <a:xfrm>
            <a:off x="340041" y="844570"/>
            <a:ext cx="5465445" cy="810924"/>
            <a:chOff x="537935" y="688269"/>
            <a:chExt cx="5465445" cy="810924"/>
          </a:xfrm>
        </p:grpSpPr>
        <p:sp>
          <p:nvSpPr>
            <p:cNvPr id="63" name="54 Pentágono"/>
            <p:cNvSpPr/>
            <p:nvPr/>
          </p:nvSpPr>
          <p:spPr>
            <a:xfrm>
              <a:off x="1076273" y="708476"/>
              <a:ext cx="4927107" cy="498024"/>
            </a:xfrm>
            <a:prstGeom prst="homePlate">
              <a:avLst/>
            </a:prstGeom>
            <a:ln w="28575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pt-BR" sz="1500" dirty="0"/>
            </a:p>
          </p:txBody>
        </p:sp>
        <p:sp>
          <p:nvSpPr>
            <p:cNvPr id="64" name="30 Cheurón"/>
            <p:cNvSpPr/>
            <p:nvPr/>
          </p:nvSpPr>
          <p:spPr>
            <a:xfrm rot="5400000">
              <a:off x="410374" y="815830"/>
              <a:ext cx="810924" cy="555802"/>
            </a:xfrm>
            <a:prstGeom prst="chevron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pt-BR" sz="2400" b="1" dirty="0" smtClean="0">
                <a:solidFill>
                  <a:schemeClr val="bg1"/>
                </a:solidFill>
                <a:latin typeface="Arial Black" pitchFamily="34" charset="0"/>
                <a:cs typeface="Aharoni" pitchFamily="2" charset="-79"/>
              </a:endParaRPr>
            </a:p>
            <a:p>
              <a:pPr algn="ctr"/>
              <a:r>
                <a:rPr lang="en-US" sz="2000" b="1" dirty="0" smtClean="0">
                  <a:solidFill>
                    <a:schemeClr val="bg1"/>
                  </a:solidFill>
                  <a:latin typeface="Arial Black" pitchFamily="34" charset="0"/>
                  <a:cs typeface="Aharoni" pitchFamily="2" charset="-79"/>
                </a:rPr>
                <a:t>5</a:t>
              </a:r>
            </a:p>
            <a:p>
              <a:pPr algn="ctr"/>
              <a:endParaRPr lang="pt-BR" sz="2000" b="1" dirty="0">
                <a:solidFill>
                  <a:schemeClr val="bg1"/>
                </a:solidFill>
                <a:latin typeface="Arial Black" pitchFamily="34" charset="0"/>
                <a:cs typeface="Aharoni" pitchFamily="2" charset="-79"/>
              </a:endParaRPr>
            </a:p>
          </p:txBody>
        </p:sp>
        <p:sp>
          <p:nvSpPr>
            <p:cNvPr id="65" name="44 Rectángulo"/>
            <p:cNvSpPr/>
            <p:nvPr/>
          </p:nvSpPr>
          <p:spPr>
            <a:xfrm>
              <a:off x="1129872" y="776648"/>
              <a:ext cx="3587307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pt-BR" sz="1600" dirty="0" smtClean="0"/>
                <a:t>Loop </a:t>
              </a:r>
              <a:r>
                <a:rPr lang="pt-BR" sz="1600" dirty="0" err="1" smtClean="0"/>
                <a:t>shaping</a:t>
              </a:r>
              <a:r>
                <a:rPr lang="pt-BR" sz="1600" dirty="0" smtClean="0"/>
                <a:t> </a:t>
              </a:r>
              <a:r>
                <a:rPr lang="pt-BR" sz="1600" dirty="0" err="1" smtClean="0"/>
                <a:t>of</a:t>
              </a:r>
              <a:r>
                <a:rPr lang="pt-BR" sz="1600" dirty="0" smtClean="0"/>
                <a:t> </a:t>
              </a:r>
              <a:r>
                <a:rPr lang="pt-BR" sz="1600" dirty="0" err="1" smtClean="0"/>
                <a:t>the</a:t>
              </a:r>
              <a:r>
                <a:rPr lang="pt-BR" sz="1600" dirty="0" smtClean="0"/>
                <a:t> </a:t>
              </a:r>
              <a:r>
                <a:rPr lang="pt-BR" sz="1600" dirty="0" err="1" smtClean="0"/>
                <a:t>controller</a:t>
              </a:r>
              <a:r>
                <a:rPr lang="pt-BR" sz="1600" dirty="0" smtClean="0"/>
                <a:t> G(s)</a:t>
              </a:r>
              <a:endParaRPr lang="pt-BR" sz="1600" dirty="0"/>
            </a:p>
          </p:txBody>
        </p:sp>
      </p:grpSp>
      <p:grpSp>
        <p:nvGrpSpPr>
          <p:cNvPr id="66" name="19 Grupo"/>
          <p:cNvGrpSpPr/>
          <p:nvPr/>
        </p:nvGrpSpPr>
        <p:grpSpPr>
          <a:xfrm>
            <a:off x="889000" y="2082800"/>
            <a:ext cx="1993900" cy="3480719"/>
            <a:chOff x="190500" y="2396033"/>
            <a:chExt cx="1993900" cy="3207841"/>
          </a:xfrm>
        </p:grpSpPr>
        <p:sp>
          <p:nvSpPr>
            <p:cNvPr id="67" name="Rectangle 9"/>
            <p:cNvSpPr>
              <a:spLocks noChangeArrowheads="1"/>
            </p:cNvSpPr>
            <p:nvPr/>
          </p:nvSpPr>
          <p:spPr bwMode="auto">
            <a:xfrm>
              <a:off x="190500" y="2396033"/>
              <a:ext cx="1993900" cy="19004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pt-BR" sz="1400" b="1" i="0" u="none" strike="noStrike" cap="none" normalizeH="0" baseline="0" dirty="0" err="1" smtClean="0">
                  <a:ln>
                    <a:noFill/>
                  </a:ln>
                  <a:solidFill>
                    <a:schemeClr val="tx1"/>
                  </a:solidFill>
                  <a:effectLst/>
                  <a:ea typeface="Times New Roman" pitchFamily="18" charset="0"/>
                  <a:cs typeface="Arial" pitchFamily="34" charset="0"/>
                </a:rPr>
                <a:t>Integrator</a:t>
              </a:r>
              <a:r>
                <a:rPr kumimoji="0" lang="pt-BR" sz="14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ea typeface="Times New Roman" pitchFamily="18" charset="0"/>
                  <a:cs typeface="Arial" pitchFamily="34" charset="0"/>
                </a:rPr>
                <a:t>:</a:t>
              </a:r>
            </a:p>
            <a:p>
              <a:pPr marL="0" marR="0" lvl="0" indent="0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s-ES" sz="1400" b="1" dirty="0" smtClean="0">
                <a:cs typeface="Arial" pitchFamily="34" charset="0"/>
              </a:endParaRPr>
            </a:p>
            <a:p>
              <a:pPr marL="0" marR="0" lvl="0" indent="0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BO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Arial" pitchFamily="34" charset="0"/>
              </a:endParaRPr>
            </a:p>
            <a:p>
              <a:pPr marL="0" marR="0" lvl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pt-BR" sz="1400" b="1" dirty="0" err="1" smtClean="0">
                  <a:ea typeface="Times New Roman" pitchFamily="18" charset="0"/>
                  <a:cs typeface="Arial" pitchFamily="34" charset="0"/>
                </a:rPr>
                <a:t>Proportional</a:t>
              </a:r>
              <a:r>
                <a:rPr lang="pt-BR" sz="1400" b="1" dirty="0" smtClean="0">
                  <a:ea typeface="Times New Roman" pitchFamily="18" charset="0"/>
                  <a:cs typeface="Arial" pitchFamily="34" charset="0"/>
                </a:rPr>
                <a:t> </a:t>
              </a:r>
              <a:r>
                <a:rPr lang="pt-BR" sz="1400" b="1" dirty="0" err="1" smtClean="0">
                  <a:ea typeface="Times New Roman" pitchFamily="18" charset="0"/>
                  <a:cs typeface="Arial" pitchFamily="34" charset="0"/>
                </a:rPr>
                <a:t>gain</a:t>
              </a:r>
              <a:r>
                <a:rPr kumimoji="0" lang="pt-BR" sz="14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ea typeface="Times New Roman" pitchFamily="18" charset="0"/>
                  <a:cs typeface="Arial" pitchFamily="34" charset="0"/>
                </a:rPr>
                <a:t>: 	</a:t>
              </a:r>
              <a:r>
                <a:rPr kumimoji="0" lang="pt-BR" sz="16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ea typeface="Times New Roman" pitchFamily="18" charset="0"/>
                  <a:cs typeface="Arial" pitchFamily="34" charset="0"/>
                </a:rPr>
                <a:t>0,038 </a:t>
              </a:r>
              <a:endParaRPr kumimoji="0" lang="es-BO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Arial" pitchFamily="34" charset="0"/>
              </a:endParaRPr>
            </a:p>
            <a:p>
              <a:pPr marL="0" marR="0" lvl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pt-BR" sz="1400" b="1" dirty="0" smtClean="0">
                  <a:ea typeface="Times New Roman" pitchFamily="18" charset="0"/>
                  <a:cs typeface="Arial" pitchFamily="34" charset="0"/>
                </a:rPr>
                <a:t>Z</a:t>
              </a:r>
              <a:r>
                <a:rPr kumimoji="0" lang="pt-BR" sz="14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ea typeface="Times New Roman" pitchFamily="18" charset="0"/>
                  <a:cs typeface="Arial" pitchFamily="34" charset="0"/>
                </a:rPr>
                <a:t>ero:</a:t>
              </a:r>
            </a:p>
            <a:p>
              <a:pPr marL="0" marR="0" lvl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pt-BR" sz="1400" b="1" dirty="0" smtClean="0">
                <a:ea typeface="Times New Roman" pitchFamily="18" charset="0"/>
                <a:cs typeface="Arial" pitchFamily="34" charset="0"/>
              </a:endParaRPr>
            </a:p>
            <a:p>
              <a:pPr marL="0" marR="0" lvl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pt-BR" sz="14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ea typeface="Times New Roman" pitchFamily="18" charset="0"/>
                  <a:cs typeface="Arial" pitchFamily="34" charset="0"/>
                </a:rPr>
                <a:t> </a:t>
              </a:r>
              <a:endParaRPr kumimoji="0" lang="es-BO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Arial" pitchFamily="34" charset="0"/>
              </a:endParaRPr>
            </a:p>
            <a:p>
              <a:pPr marL="0" marR="0" lvl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pt-BR" sz="1400" b="1" dirty="0" err="1" smtClean="0">
                  <a:ea typeface="Times New Roman" pitchFamily="18" charset="0"/>
                  <a:cs typeface="Arial" pitchFamily="34" charset="0"/>
                </a:rPr>
                <a:t>Phase</a:t>
              </a:r>
              <a:r>
                <a:rPr lang="pt-BR" sz="1400" b="1" dirty="0" smtClean="0">
                  <a:ea typeface="Times New Roman" pitchFamily="18" charset="0"/>
                  <a:cs typeface="Arial" pitchFamily="34" charset="0"/>
                </a:rPr>
                <a:t> lead </a:t>
              </a:r>
              <a:r>
                <a:rPr lang="pt-BR" sz="1400" b="1" dirty="0" err="1" smtClean="0">
                  <a:ea typeface="Times New Roman" pitchFamily="18" charset="0"/>
                  <a:cs typeface="Arial" pitchFamily="34" charset="0"/>
                </a:rPr>
                <a:t>filter</a:t>
              </a:r>
              <a:r>
                <a:rPr lang="pt-BR" sz="1400" b="1" dirty="0" smtClean="0">
                  <a:ea typeface="Times New Roman" pitchFamily="18" charset="0"/>
                  <a:cs typeface="Arial" pitchFamily="34" charset="0"/>
                </a:rPr>
                <a:t> </a:t>
              </a:r>
              <a:r>
                <a:rPr kumimoji="0" lang="pt-BR" sz="14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ea typeface="Times New Roman" pitchFamily="18" charset="0"/>
                  <a:cs typeface="Arial" pitchFamily="34" charset="0"/>
                </a:rPr>
                <a:t>:</a:t>
              </a:r>
              <a:r>
                <a:rPr kumimoji="0" lang="pt-BR" sz="1400" b="1" i="0" u="none" strike="noStrike" cap="none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ea typeface="Times New Roman" pitchFamily="18" charset="0"/>
                  <a:cs typeface="Arial" pitchFamily="34" charset="0"/>
                </a:rPr>
                <a:t>       </a:t>
              </a:r>
              <a:endParaRPr kumimoji="0" lang="pt-BR" sz="3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Arial" pitchFamily="34" charset="0"/>
              </a:endParaRPr>
            </a:p>
          </p:txBody>
        </p:sp>
        <p:graphicFrame>
          <p:nvGraphicFramePr>
            <p:cNvPr id="68" name="Object 8"/>
            <p:cNvGraphicFramePr>
              <a:graphicFrameLocks noChangeAspect="1"/>
            </p:cNvGraphicFramePr>
            <p:nvPr/>
          </p:nvGraphicFramePr>
          <p:xfrm>
            <a:off x="355599" y="4292600"/>
            <a:ext cx="511175" cy="2222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201" name="Equation" r:id="rId7" imgW="431613" imgH="190417" progId="Equation.DSMT4">
                    <p:embed/>
                  </p:oleObj>
                </mc:Choice>
                <mc:Fallback>
                  <p:oleObj name="Equation" r:id="rId7" imgW="431613" imgH="190417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5599" y="4292600"/>
                          <a:ext cx="511175" cy="22225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9" name="Object 1"/>
            <p:cNvGraphicFramePr>
              <a:graphicFrameLocks noChangeAspect="1"/>
            </p:cNvGraphicFramePr>
            <p:nvPr/>
          </p:nvGraphicFramePr>
          <p:xfrm>
            <a:off x="1193800" y="2514600"/>
            <a:ext cx="144463" cy="42227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202" name="Equation" r:id="rId9" imgW="126835" imgH="355138" progId="Equation.DSMT4">
                    <p:embed/>
                  </p:oleObj>
                </mc:Choice>
                <mc:Fallback>
                  <p:oleObj name="Equation" r:id="rId9" imgW="126835" imgH="355138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93800" y="2514600"/>
                          <a:ext cx="144463" cy="42227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0" name="Object 3"/>
            <p:cNvGraphicFramePr>
              <a:graphicFrameLocks noChangeAspect="1"/>
            </p:cNvGraphicFramePr>
            <p:nvPr/>
          </p:nvGraphicFramePr>
          <p:xfrm>
            <a:off x="736599" y="3517900"/>
            <a:ext cx="688975" cy="4778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203" name="Equation" r:id="rId11" imgW="596641" imgH="406224" progId="Equation.DSMT4">
                    <p:embed/>
                  </p:oleObj>
                </mc:Choice>
                <mc:Fallback>
                  <p:oleObj name="Equation" r:id="rId11" imgW="596641" imgH="406224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36599" y="3517900"/>
                          <a:ext cx="688975" cy="47783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1" name="Object 5"/>
            <p:cNvGraphicFramePr>
              <a:graphicFrameLocks noChangeAspect="1"/>
            </p:cNvGraphicFramePr>
            <p:nvPr/>
          </p:nvGraphicFramePr>
          <p:xfrm>
            <a:off x="698500" y="4737099"/>
            <a:ext cx="800100" cy="8667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204" name="Equation" r:id="rId13" imgW="685800" imgH="749300" progId="Equation.DSMT4">
                    <p:embed/>
                  </p:oleObj>
                </mc:Choice>
                <mc:Fallback>
                  <p:oleObj name="Equation" r:id="rId13" imgW="685800" imgH="7493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98500" y="4737099"/>
                          <a:ext cx="800100" cy="86677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2" name="Object 7"/>
            <p:cNvGraphicFramePr>
              <a:graphicFrameLocks noChangeAspect="1"/>
            </p:cNvGraphicFramePr>
            <p:nvPr/>
          </p:nvGraphicFramePr>
          <p:xfrm>
            <a:off x="304800" y="4521200"/>
            <a:ext cx="977900" cy="2222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205" name="Equation" r:id="rId15" imgW="838200" imgH="190500" progId="Equation.DSMT4">
                    <p:embed/>
                  </p:oleObj>
                </mc:Choice>
                <mc:Fallback>
                  <p:oleObj name="Equation" r:id="rId15" imgW="838200" imgH="1905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4800" y="4521200"/>
                          <a:ext cx="977900" cy="22225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73" name="Rectángulo 72"/>
          <p:cNvSpPr/>
          <p:nvPr/>
        </p:nvSpPr>
        <p:spPr>
          <a:xfrm>
            <a:off x="278162" y="36561"/>
            <a:ext cx="67187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>
                <a:solidFill>
                  <a:srgbClr val="FFC000"/>
                </a:solidFill>
              </a:rPr>
              <a:t>QFT </a:t>
            </a:r>
            <a:r>
              <a:rPr lang="en-US" sz="2800" b="1" dirty="0">
                <a:solidFill>
                  <a:srgbClr val="FFC000"/>
                </a:solidFill>
              </a:rPr>
              <a:t>o</a:t>
            </a:r>
            <a:r>
              <a:rPr lang="en-US" sz="2800" b="1" dirty="0" smtClean="0">
                <a:solidFill>
                  <a:srgbClr val="FFC000"/>
                </a:solidFill>
              </a:rPr>
              <a:t>verview</a:t>
            </a:r>
            <a:endParaRPr lang="en-US" sz="2800" b="1" dirty="0">
              <a:solidFill>
                <a:srgbClr val="FFC000"/>
              </a:solidFill>
            </a:endParaRPr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2883322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98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2.22222E-6 L -1.11111E-6 -0.20555 " pathEditMode="relative" rAng="0" ptsTypes="AA">
                                      <p:cBhvr>
                                        <p:cTn id="15" dur="1000" fill="hold"/>
                                        <p:tgtEl>
                                          <p:spTgt spid="798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03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8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23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20 Imagen" descr="analise de seguimento à trajetoria.emf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970900" y="2493124"/>
            <a:ext cx="5512700" cy="3302161"/>
          </a:xfrm>
          <a:prstGeom prst="rect">
            <a:avLst/>
          </a:prstGeom>
        </p:spPr>
      </p:pic>
      <p:pic>
        <p:nvPicPr>
          <p:cNvPr id="7" name="20 Imagen" descr="analise de seguimento à trajetoria.emf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970900" y="2483501"/>
            <a:ext cx="5512700" cy="3329452"/>
          </a:xfrm>
          <a:prstGeom prst="rect">
            <a:avLst/>
          </a:prstGeom>
        </p:spPr>
      </p:pic>
      <p:sp>
        <p:nvSpPr>
          <p:cNvPr id="8" name="7 CuadroTexto"/>
          <p:cNvSpPr txBox="1"/>
          <p:nvPr/>
        </p:nvSpPr>
        <p:spPr>
          <a:xfrm>
            <a:off x="751562" y="1553227"/>
            <a:ext cx="67891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i="1" dirty="0" smtClean="0">
                <a:solidFill>
                  <a:schemeClr val="tx2"/>
                </a:solidFill>
              </a:rPr>
              <a:t>Bode </a:t>
            </a:r>
            <a:r>
              <a:rPr lang="pt-BR" b="1" i="1" dirty="0" err="1" smtClean="0">
                <a:solidFill>
                  <a:schemeClr val="tx2"/>
                </a:solidFill>
              </a:rPr>
              <a:t>diagram</a:t>
            </a:r>
            <a:r>
              <a:rPr lang="pt-BR" b="1" i="1" dirty="0" smtClean="0">
                <a:solidFill>
                  <a:schemeClr val="tx2"/>
                </a:solidFill>
              </a:rPr>
              <a:t> </a:t>
            </a:r>
            <a:r>
              <a:rPr lang="pt-BR" sz="2000" b="1" i="1" dirty="0" err="1" smtClean="0">
                <a:solidFill>
                  <a:srgbClr val="C00000"/>
                </a:solidFill>
              </a:rPr>
              <a:t>before</a:t>
            </a:r>
            <a:r>
              <a:rPr lang="pt-BR" b="1" i="1" dirty="0" smtClean="0">
                <a:solidFill>
                  <a:schemeClr val="tx2"/>
                </a:solidFill>
              </a:rPr>
              <a:t> </a:t>
            </a:r>
            <a:r>
              <a:rPr lang="pt-BR" b="1" i="1" dirty="0" err="1" smtClean="0">
                <a:solidFill>
                  <a:schemeClr val="tx2"/>
                </a:solidFill>
              </a:rPr>
              <a:t>sinthesizing</a:t>
            </a:r>
            <a:r>
              <a:rPr lang="pt-BR" b="1" i="1" dirty="0" smtClean="0">
                <a:solidFill>
                  <a:schemeClr val="tx2"/>
                </a:solidFill>
              </a:rPr>
              <a:t> </a:t>
            </a:r>
            <a:r>
              <a:rPr lang="pt-BR" b="1" i="1" dirty="0" err="1" smtClean="0">
                <a:solidFill>
                  <a:schemeClr val="tx2"/>
                </a:solidFill>
              </a:rPr>
              <a:t>the</a:t>
            </a:r>
            <a:r>
              <a:rPr lang="pt-BR" b="1" i="1" dirty="0" smtClean="0">
                <a:solidFill>
                  <a:schemeClr val="tx2"/>
                </a:solidFill>
              </a:rPr>
              <a:t> prefilter:</a:t>
            </a:r>
            <a:endParaRPr lang="pt-BR" b="1" i="1" dirty="0">
              <a:solidFill>
                <a:schemeClr val="tx2"/>
              </a:solidFill>
            </a:endParaRPr>
          </a:p>
        </p:txBody>
      </p:sp>
      <p:sp>
        <p:nvSpPr>
          <p:cNvPr id="9" name="8 CuadroTexto"/>
          <p:cNvSpPr txBox="1"/>
          <p:nvPr/>
        </p:nvSpPr>
        <p:spPr>
          <a:xfrm>
            <a:off x="749413" y="1551679"/>
            <a:ext cx="75960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i="1" dirty="0">
                <a:solidFill>
                  <a:schemeClr val="tx2"/>
                </a:solidFill>
              </a:rPr>
              <a:t>Bode </a:t>
            </a:r>
            <a:r>
              <a:rPr lang="pt-BR" b="1" i="1" dirty="0" err="1">
                <a:solidFill>
                  <a:schemeClr val="tx2"/>
                </a:solidFill>
              </a:rPr>
              <a:t>diagram</a:t>
            </a:r>
            <a:r>
              <a:rPr lang="pt-BR" b="1" i="1" dirty="0">
                <a:solidFill>
                  <a:schemeClr val="tx2"/>
                </a:solidFill>
              </a:rPr>
              <a:t> </a:t>
            </a:r>
            <a:r>
              <a:rPr lang="pt-BR" sz="2000" b="1" i="1" dirty="0" err="1" smtClean="0">
                <a:solidFill>
                  <a:srgbClr val="C00000"/>
                </a:solidFill>
              </a:rPr>
              <a:t>after</a:t>
            </a:r>
            <a:r>
              <a:rPr lang="pt-BR" sz="2000" b="1" i="1" dirty="0" smtClean="0">
                <a:solidFill>
                  <a:srgbClr val="C00000"/>
                </a:solidFill>
              </a:rPr>
              <a:t> </a:t>
            </a:r>
            <a:r>
              <a:rPr lang="pt-BR" b="1" i="1" dirty="0" err="1" smtClean="0">
                <a:solidFill>
                  <a:schemeClr val="tx2"/>
                </a:solidFill>
              </a:rPr>
              <a:t>sinthesizing</a:t>
            </a:r>
            <a:r>
              <a:rPr lang="pt-BR" b="1" i="1" dirty="0" smtClean="0">
                <a:solidFill>
                  <a:schemeClr val="tx2"/>
                </a:solidFill>
              </a:rPr>
              <a:t> </a:t>
            </a:r>
            <a:r>
              <a:rPr lang="pt-BR" b="1" i="1" dirty="0" err="1">
                <a:solidFill>
                  <a:schemeClr val="tx2"/>
                </a:solidFill>
              </a:rPr>
              <a:t>the</a:t>
            </a:r>
            <a:r>
              <a:rPr lang="pt-BR" b="1" i="1" dirty="0">
                <a:solidFill>
                  <a:schemeClr val="tx2"/>
                </a:solidFill>
              </a:rPr>
              <a:t> prefilter</a:t>
            </a:r>
            <a:r>
              <a:rPr lang="pt-BR" b="1" i="1" dirty="0" smtClean="0">
                <a:solidFill>
                  <a:schemeClr val="tx2"/>
                </a:solidFill>
              </a:rPr>
              <a:t>:</a:t>
            </a:r>
            <a:endParaRPr lang="pt-BR" b="1" i="1" dirty="0">
              <a:solidFill>
                <a:schemeClr val="tx2"/>
              </a:solidFill>
            </a:endParaRPr>
          </a:p>
        </p:txBody>
      </p:sp>
      <p:grpSp>
        <p:nvGrpSpPr>
          <p:cNvPr id="10" name="Grupo 9"/>
          <p:cNvGrpSpPr/>
          <p:nvPr/>
        </p:nvGrpSpPr>
        <p:grpSpPr>
          <a:xfrm>
            <a:off x="328591" y="850104"/>
            <a:ext cx="5465445" cy="810924"/>
            <a:chOff x="3268770" y="4029298"/>
            <a:chExt cx="5465445" cy="810924"/>
          </a:xfrm>
        </p:grpSpPr>
        <p:sp>
          <p:nvSpPr>
            <p:cNvPr id="54" name="55 Pentágono"/>
            <p:cNvSpPr/>
            <p:nvPr/>
          </p:nvSpPr>
          <p:spPr>
            <a:xfrm>
              <a:off x="3807108" y="4049504"/>
              <a:ext cx="4927107" cy="498024"/>
            </a:xfrm>
            <a:prstGeom prst="homePlate">
              <a:avLst/>
            </a:prstGeom>
            <a:ln w="28575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pt-BR" sz="1500" dirty="0"/>
            </a:p>
          </p:txBody>
        </p:sp>
        <p:sp>
          <p:nvSpPr>
            <p:cNvPr id="55" name="33 Cheurón"/>
            <p:cNvSpPr/>
            <p:nvPr/>
          </p:nvSpPr>
          <p:spPr>
            <a:xfrm rot="5400000">
              <a:off x="3141209" y="4156859"/>
              <a:ext cx="810924" cy="555802"/>
            </a:xfrm>
            <a:prstGeom prst="chevron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pt-BR" sz="2400" b="1" dirty="0" smtClean="0">
                <a:solidFill>
                  <a:schemeClr val="bg1"/>
                </a:solidFill>
                <a:latin typeface="Arial Black" pitchFamily="34" charset="0"/>
                <a:cs typeface="Aharoni" pitchFamily="2" charset="-79"/>
              </a:endParaRPr>
            </a:p>
            <a:p>
              <a:pPr algn="ctr"/>
              <a:r>
                <a:rPr lang="en-US" sz="2000" b="1" dirty="0" smtClean="0">
                  <a:solidFill>
                    <a:schemeClr val="bg1"/>
                  </a:solidFill>
                  <a:latin typeface="Arial Black" pitchFamily="34" charset="0"/>
                  <a:cs typeface="Aharoni" pitchFamily="2" charset="-79"/>
                </a:rPr>
                <a:t>6</a:t>
              </a:r>
            </a:p>
            <a:p>
              <a:pPr algn="ctr"/>
              <a:endParaRPr lang="pt-BR" sz="2000" b="1" dirty="0">
                <a:solidFill>
                  <a:schemeClr val="bg1"/>
                </a:solidFill>
                <a:latin typeface="Arial Black" pitchFamily="34" charset="0"/>
                <a:cs typeface="Aharoni" pitchFamily="2" charset="-79"/>
              </a:endParaRPr>
            </a:p>
          </p:txBody>
        </p:sp>
        <p:sp>
          <p:nvSpPr>
            <p:cNvPr id="56" name="45 Rectángulo"/>
            <p:cNvSpPr/>
            <p:nvPr/>
          </p:nvSpPr>
          <p:spPr>
            <a:xfrm>
              <a:off x="3870232" y="4124026"/>
              <a:ext cx="3589538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pt-BR" sz="1600" dirty="0" err="1" smtClean="0"/>
                <a:t>Synthesize</a:t>
              </a:r>
              <a:r>
                <a:rPr lang="pt-BR" sz="1600" dirty="0" smtClean="0"/>
                <a:t> </a:t>
              </a:r>
              <a:r>
                <a:rPr lang="pt-BR" sz="1600" dirty="0" err="1" smtClean="0"/>
                <a:t>the</a:t>
              </a:r>
              <a:r>
                <a:rPr lang="pt-BR" sz="1600" dirty="0" smtClean="0"/>
                <a:t> prefilter F(s)</a:t>
              </a:r>
              <a:endParaRPr lang="pt-BR" sz="1600" dirty="0"/>
            </a:p>
          </p:txBody>
        </p:sp>
      </p:grpSp>
      <p:grpSp>
        <p:nvGrpSpPr>
          <p:cNvPr id="57" name="20 Grupo"/>
          <p:cNvGrpSpPr/>
          <p:nvPr/>
        </p:nvGrpSpPr>
        <p:grpSpPr>
          <a:xfrm>
            <a:off x="616171" y="2552127"/>
            <a:ext cx="1993900" cy="1867473"/>
            <a:chOff x="482600" y="3072827"/>
            <a:chExt cx="1993900" cy="1867473"/>
          </a:xfrm>
        </p:grpSpPr>
        <p:sp>
          <p:nvSpPr>
            <p:cNvPr id="58" name="Rectangle 9"/>
            <p:cNvSpPr>
              <a:spLocks noChangeArrowheads="1"/>
            </p:cNvSpPr>
            <p:nvPr/>
          </p:nvSpPr>
          <p:spPr bwMode="auto">
            <a:xfrm>
              <a:off x="482600" y="3072827"/>
              <a:ext cx="1993900" cy="116955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pt-BR" sz="14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ea typeface="Times New Roman" pitchFamily="18" charset="0"/>
                  <a:cs typeface="Arial" pitchFamily="34" charset="0"/>
                </a:rPr>
                <a:t>Pole:</a:t>
              </a:r>
            </a:p>
            <a:p>
              <a:pPr marL="0" marR="0" lvl="0" indent="0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s-ES" sz="1400" b="1" dirty="0" smtClean="0">
                <a:cs typeface="Arial" pitchFamily="34" charset="0"/>
              </a:endParaRPr>
            </a:p>
            <a:p>
              <a:pPr marL="0" marR="0" lvl="0" indent="0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BO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Arial" pitchFamily="34" charset="0"/>
              </a:endParaRPr>
            </a:p>
            <a:p>
              <a:pPr marL="0" marR="0" lvl="0" indent="0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BO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Arial" pitchFamily="34" charset="0"/>
              </a:endParaRPr>
            </a:p>
            <a:p>
              <a:pPr marL="0" marR="0" lvl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pt-BR" sz="1400" b="1" dirty="0" err="1" smtClean="0">
                  <a:ea typeface="Times New Roman" pitchFamily="18" charset="0"/>
                  <a:cs typeface="Arial" pitchFamily="34" charset="0"/>
                </a:rPr>
                <a:t>Complex</a:t>
              </a:r>
              <a:r>
                <a:rPr lang="pt-BR" sz="1400" b="1" dirty="0" smtClean="0">
                  <a:ea typeface="Times New Roman" pitchFamily="18" charset="0"/>
                  <a:cs typeface="Arial" pitchFamily="34" charset="0"/>
                </a:rPr>
                <a:t> pole:</a:t>
              </a:r>
              <a:endParaRPr kumimoji="0" lang="pt-BR" sz="3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Arial" pitchFamily="34" charset="0"/>
              </a:endParaRPr>
            </a:p>
          </p:txBody>
        </p:sp>
        <p:graphicFrame>
          <p:nvGraphicFramePr>
            <p:cNvPr id="59" name="Object 1"/>
            <p:cNvGraphicFramePr>
              <a:graphicFrameLocks noChangeAspect="1"/>
            </p:cNvGraphicFramePr>
            <p:nvPr/>
          </p:nvGraphicFramePr>
          <p:xfrm>
            <a:off x="1003300" y="3314700"/>
            <a:ext cx="715347" cy="5245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186" name="Equation" r:id="rId6" imgW="571252" imgH="418918" progId="Equation.DSMT4">
                    <p:embed/>
                  </p:oleObj>
                </mc:Choice>
                <mc:Fallback>
                  <p:oleObj name="Equation" r:id="rId6" imgW="571252" imgH="418918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03300" y="3314700"/>
                          <a:ext cx="715347" cy="52458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0" name="Object 3"/>
            <p:cNvGraphicFramePr>
              <a:graphicFrameLocks noChangeAspect="1"/>
            </p:cNvGraphicFramePr>
            <p:nvPr/>
          </p:nvGraphicFramePr>
          <p:xfrm>
            <a:off x="1003300" y="4356100"/>
            <a:ext cx="1275702" cy="584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187" name="Equation" r:id="rId8" imgW="1016000" imgH="469900" progId="Equation.DSMT4">
                    <p:embed/>
                  </p:oleObj>
                </mc:Choice>
                <mc:Fallback>
                  <p:oleObj name="Equation" r:id="rId8" imgW="1016000" imgH="4699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03300" y="4356100"/>
                          <a:ext cx="1275702" cy="5842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61" name="Rectángulo 60"/>
          <p:cNvSpPr/>
          <p:nvPr/>
        </p:nvSpPr>
        <p:spPr>
          <a:xfrm>
            <a:off x="278162" y="36561"/>
            <a:ext cx="67187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>
                <a:solidFill>
                  <a:srgbClr val="FFC000"/>
                </a:solidFill>
              </a:rPr>
              <a:t>QFT </a:t>
            </a:r>
            <a:r>
              <a:rPr lang="en-US" sz="2800" b="1" dirty="0">
                <a:solidFill>
                  <a:srgbClr val="FFC000"/>
                </a:solidFill>
              </a:rPr>
              <a:t>o</a:t>
            </a:r>
            <a:r>
              <a:rPr lang="en-US" sz="2800" b="1" dirty="0" smtClean="0">
                <a:solidFill>
                  <a:srgbClr val="FFC000"/>
                </a:solidFill>
              </a:rPr>
              <a:t>verview</a:t>
            </a:r>
            <a:endParaRPr lang="en-US" sz="2800" b="1" dirty="0">
              <a:solidFill>
                <a:srgbClr val="FFC000"/>
              </a:solidFill>
            </a:endParaRPr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428550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8" dur="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2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  <p:bldP spid="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32 Llamada de flecha hacia abajo"/>
          <p:cNvSpPr/>
          <p:nvPr/>
        </p:nvSpPr>
        <p:spPr>
          <a:xfrm>
            <a:off x="3136900" y="1701800"/>
            <a:ext cx="3187700" cy="2679700"/>
          </a:xfrm>
          <a:prstGeom prst="downArrowCallout">
            <a:avLst>
              <a:gd name="adj1" fmla="val 8856"/>
              <a:gd name="adj2" fmla="val 10202"/>
              <a:gd name="adj3" fmla="val 11304"/>
              <a:gd name="adj4" fmla="val 82511"/>
            </a:avLst>
          </a:prstGeom>
          <a:solidFill>
            <a:srgbClr val="FFC000"/>
          </a:solidFill>
          <a:ln w="28575"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5 Cerrar llave"/>
          <p:cNvSpPr/>
          <p:nvPr/>
        </p:nvSpPr>
        <p:spPr>
          <a:xfrm>
            <a:off x="2311400" y="2489200"/>
            <a:ext cx="469900" cy="2171700"/>
          </a:xfrm>
          <a:prstGeom prst="righ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aphicFrame>
        <p:nvGraphicFramePr>
          <p:cNvPr id="7" name="Object 8"/>
          <p:cNvGraphicFramePr>
            <a:graphicFrameLocks noChangeAspect="1"/>
          </p:cNvGraphicFramePr>
          <p:nvPr/>
        </p:nvGraphicFramePr>
        <p:xfrm>
          <a:off x="3289299" y="2692400"/>
          <a:ext cx="2933701" cy="19697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18" name="Equation" r:id="rId4" imgW="1993900" imgH="1320800" progId="Equation.DSMT4">
                  <p:embed/>
                </p:oleObj>
              </mc:Choice>
              <mc:Fallback>
                <p:oleObj name="Equation" r:id="rId4" imgW="1993900" imgH="1320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89299" y="2692400"/>
                        <a:ext cx="2933701" cy="196977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4" name="33 Grupo"/>
          <p:cNvGrpSpPr/>
          <p:nvPr/>
        </p:nvGrpSpPr>
        <p:grpSpPr>
          <a:xfrm>
            <a:off x="3755727" y="4063999"/>
            <a:ext cx="5096174" cy="1308981"/>
            <a:chOff x="3603327" y="4991099"/>
            <a:chExt cx="5096174" cy="1308981"/>
          </a:xfrm>
        </p:grpSpPr>
        <p:sp>
          <p:nvSpPr>
            <p:cNvPr id="35" name="34 Rectángulo"/>
            <p:cNvSpPr/>
            <p:nvPr/>
          </p:nvSpPr>
          <p:spPr>
            <a:xfrm>
              <a:off x="4330700" y="5397500"/>
              <a:ext cx="444500" cy="3429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36" name="Picture 9" descr="C:\Users\Victor Hugo  Ledezma\Desktop\job\Dropbox\Dissertaçao\Presentaçao\PPoint\imagenes\diagrama 2GDL.wmf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3603327" y="4991099"/>
              <a:ext cx="5096174" cy="1308981"/>
            </a:xfrm>
            <a:prstGeom prst="rect">
              <a:avLst/>
            </a:prstGeom>
            <a:noFill/>
          </p:spPr>
        </p:pic>
      </p:grpSp>
      <p:grpSp>
        <p:nvGrpSpPr>
          <p:cNvPr id="48" name="Grupo 47"/>
          <p:cNvGrpSpPr/>
          <p:nvPr/>
        </p:nvGrpSpPr>
        <p:grpSpPr>
          <a:xfrm>
            <a:off x="328591" y="850104"/>
            <a:ext cx="5465445" cy="810924"/>
            <a:chOff x="3268770" y="4029298"/>
            <a:chExt cx="5465445" cy="810924"/>
          </a:xfrm>
        </p:grpSpPr>
        <p:sp>
          <p:nvSpPr>
            <p:cNvPr id="49" name="55 Pentágono"/>
            <p:cNvSpPr/>
            <p:nvPr/>
          </p:nvSpPr>
          <p:spPr>
            <a:xfrm>
              <a:off x="3807108" y="4049504"/>
              <a:ext cx="4927107" cy="498024"/>
            </a:xfrm>
            <a:prstGeom prst="homePlate">
              <a:avLst/>
            </a:prstGeom>
            <a:ln w="28575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pt-BR" sz="1500" dirty="0"/>
            </a:p>
          </p:txBody>
        </p:sp>
        <p:sp>
          <p:nvSpPr>
            <p:cNvPr id="50" name="33 Cheurón"/>
            <p:cNvSpPr/>
            <p:nvPr/>
          </p:nvSpPr>
          <p:spPr>
            <a:xfrm rot="5400000">
              <a:off x="3141209" y="4156859"/>
              <a:ext cx="810924" cy="555802"/>
            </a:xfrm>
            <a:prstGeom prst="chevron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pt-BR" sz="2400" b="1" dirty="0" smtClean="0">
                <a:solidFill>
                  <a:schemeClr val="bg1"/>
                </a:solidFill>
                <a:latin typeface="Arial Black" pitchFamily="34" charset="0"/>
                <a:cs typeface="Aharoni" pitchFamily="2" charset="-79"/>
              </a:endParaRPr>
            </a:p>
            <a:p>
              <a:pPr algn="ctr"/>
              <a:r>
                <a:rPr lang="en-US" sz="2000" b="1" dirty="0" smtClean="0">
                  <a:solidFill>
                    <a:schemeClr val="bg1"/>
                  </a:solidFill>
                  <a:latin typeface="Arial Black" pitchFamily="34" charset="0"/>
                  <a:cs typeface="Aharoni" pitchFamily="2" charset="-79"/>
                </a:rPr>
                <a:t>6</a:t>
              </a:r>
            </a:p>
            <a:p>
              <a:pPr algn="ctr"/>
              <a:endParaRPr lang="pt-BR" sz="2000" b="1" dirty="0">
                <a:solidFill>
                  <a:schemeClr val="bg1"/>
                </a:solidFill>
                <a:latin typeface="Arial Black" pitchFamily="34" charset="0"/>
                <a:cs typeface="Aharoni" pitchFamily="2" charset="-79"/>
              </a:endParaRPr>
            </a:p>
          </p:txBody>
        </p:sp>
        <p:sp>
          <p:nvSpPr>
            <p:cNvPr id="51" name="45 Rectángulo"/>
            <p:cNvSpPr/>
            <p:nvPr/>
          </p:nvSpPr>
          <p:spPr>
            <a:xfrm>
              <a:off x="3870232" y="4124026"/>
              <a:ext cx="3589538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pt-BR" sz="1600" dirty="0" err="1" smtClean="0"/>
                <a:t>Synthesize</a:t>
              </a:r>
              <a:r>
                <a:rPr lang="pt-BR" sz="1600" dirty="0" smtClean="0"/>
                <a:t> </a:t>
              </a:r>
              <a:r>
                <a:rPr lang="pt-BR" sz="1600" dirty="0" err="1" smtClean="0"/>
                <a:t>the</a:t>
              </a:r>
              <a:r>
                <a:rPr lang="pt-BR" sz="1600" dirty="0" smtClean="0"/>
                <a:t> prefilter F(s)</a:t>
              </a:r>
              <a:endParaRPr lang="pt-BR" sz="1600" dirty="0"/>
            </a:p>
          </p:txBody>
        </p:sp>
      </p:grpSp>
      <p:grpSp>
        <p:nvGrpSpPr>
          <p:cNvPr id="52" name="20 Grupo"/>
          <p:cNvGrpSpPr/>
          <p:nvPr/>
        </p:nvGrpSpPr>
        <p:grpSpPr>
          <a:xfrm>
            <a:off x="616171" y="2552127"/>
            <a:ext cx="1993900" cy="1867473"/>
            <a:chOff x="482600" y="3072827"/>
            <a:chExt cx="1993900" cy="1867473"/>
          </a:xfrm>
        </p:grpSpPr>
        <p:sp>
          <p:nvSpPr>
            <p:cNvPr id="53" name="Rectangle 9"/>
            <p:cNvSpPr>
              <a:spLocks noChangeArrowheads="1"/>
            </p:cNvSpPr>
            <p:nvPr/>
          </p:nvSpPr>
          <p:spPr bwMode="auto">
            <a:xfrm>
              <a:off x="482600" y="3072827"/>
              <a:ext cx="1993900" cy="116955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pt-BR" sz="14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ea typeface="Times New Roman" pitchFamily="18" charset="0"/>
                  <a:cs typeface="Arial" pitchFamily="34" charset="0"/>
                </a:rPr>
                <a:t>Pole:</a:t>
              </a:r>
            </a:p>
            <a:p>
              <a:pPr marL="0" marR="0" lvl="0" indent="0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s-ES" sz="1400" b="1" dirty="0" smtClean="0">
                <a:cs typeface="Arial" pitchFamily="34" charset="0"/>
              </a:endParaRPr>
            </a:p>
            <a:p>
              <a:pPr marL="0" marR="0" lvl="0" indent="0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BO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Arial" pitchFamily="34" charset="0"/>
              </a:endParaRPr>
            </a:p>
            <a:p>
              <a:pPr marL="0" marR="0" lvl="0" indent="0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BO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Arial" pitchFamily="34" charset="0"/>
              </a:endParaRPr>
            </a:p>
            <a:p>
              <a:pPr marL="0" marR="0" lvl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pt-BR" sz="1400" b="1" dirty="0" err="1" smtClean="0">
                  <a:ea typeface="Times New Roman" pitchFamily="18" charset="0"/>
                  <a:cs typeface="Arial" pitchFamily="34" charset="0"/>
                </a:rPr>
                <a:t>Complex</a:t>
              </a:r>
              <a:r>
                <a:rPr lang="pt-BR" sz="1400" b="1" dirty="0" smtClean="0">
                  <a:ea typeface="Times New Roman" pitchFamily="18" charset="0"/>
                  <a:cs typeface="Arial" pitchFamily="34" charset="0"/>
                </a:rPr>
                <a:t> pole:</a:t>
              </a:r>
              <a:endParaRPr kumimoji="0" lang="pt-BR" sz="3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Arial" pitchFamily="34" charset="0"/>
              </a:endParaRPr>
            </a:p>
          </p:txBody>
        </p:sp>
        <p:graphicFrame>
          <p:nvGraphicFramePr>
            <p:cNvPr id="54" name="Object 1"/>
            <p:cNvGraphicFramePr>
              <a:graphicFrameLocks noChangeAspect="1"/>
            </p:cNvGraphicFramePr>
            <p:nvPr/>
          </p:nvGraphicFramePr>
          <p:xfrm>
            <a:off x="1003300" y="3314700"/>
            <a:ext cx="715347" cy="5245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219" name="Equation" r:id="rId7" imgW="571252" imgH="418918" progId="Equation.DSMT4">
                    <p:embed/>
                  </p:oleObj>
                </mc:Choice>
                <mc:Fallback>
                  <p:oleObj name="Equation" r:id="rId7" imgW="571252" imgH="418918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03300" y="3314700"/>
                          <a:ext cx="715347" cy="52458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5" name="Object 3"/>
            <p:cNvGraphicFramePr>
              <a:graphicFrameLocks noChangeAspect="1"/>
            </p:cNvGraphicFramePr>
            <p:nvPr/>
          </p:nvGraphicFramePr>
          <p:xfrm>
            <a:off x="1003300" y="4356100"/>
            <a:ext cx="1275702" cy="584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220" name="Equation" r:id="rId9" imgW="1016000" imgH="469900" progId="Equation.DSMT4">
                    <p:embed/>
                  </p:oleObj>
                </mc:Choice>
                <mc:Fallback>
                  <p:oleObj name="Equation" r:id="rId9" imgW="1016000" imgH="4699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03300" y="4356100"/>
                          <a:ext cx="1275702" cy="5842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56" name="Rectángulo 55"/>
          <p:cNvSpPr/>
          <p:nvPr/>
        </p:nvSpPr>
        <p:spPr>
          <a:xfrm>
            <a:off x="278162" y="36561"/>
            <a:ext cx="67187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>
                <a:solidFill>
                  <a:srgbClr val="FFC000"/>
                </a:solidFill>
              </a:rPr>
              <a:t>QFT </a:t>
            </a:r>
            <a:r>
              <a:rPr lang="en-US" sz="2800" b="1" dirty="0">
                <a:solidFill>
                  <a:srgbClr val="FFC000"/>
                </a:solidFill>
              </a:rPr>
              <a:t>o</a:t>
            </a:r>
            <a:r>
              <a:rPr lang="en-US" sz="2800" b="1" dirty="0" smtClean="0">
                <a:solidFill>
                  <a:srgbClr val="FFC000"/>
                </a:solidFill>
              </a:rPr>
              <a:t>verview</a:t>
            </a:r>
            <a:endParaRPr lang="en-US" sz="2800" b="1" dirty="0">
              <a:solidFill>
                <a:srgbClr val="FFC000"/>
              </a:solidFill>
            </a:endParaRPr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975898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-1.11111E-6 L 1.11111E-6 -0.13333 " pathEditMode="relative" rAng="0" ptsTypes="AA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7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8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6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40 Rectángulo redondeado"/>
          <p:cNvSpPr/>
          <p:nvPr/>
        </p:nvSpPr>
        <p:spPr>
          <a:xfrm>
            <a:off x="1416709" y="2199301"/>
            <a:ext cx="1567791" cy="701877"/>
          </a:xfrm>
          <a:prstGeom prst="roundRect">
            <a:avLst>
              <a:gd name="adj" fmla="val 10000"/>
            </a:avLst>
          </a:prstGeom>
          <a:solidFill>
            <a:schemeClr val="accent2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s-ES" b="1" dirty="0" err="1" smtClean="0"/>
              <a:t>Hydraulic</a:t>
            </a:r>
            <a:r>
              <a:rPr lang="es-ES" b="1" dirty="0" smtClean="0"/>
              <a:t> </a:t>
            </a:r>
            <a:r>
              <a:rPr lang="es-ES" b="1" dirty="0" err="1" smtClean="0"/>
              <a:t>System</a:t>
            </a:r>
            <a:endParaRPr lang="pt-BR" b="1" dirty="0"/>
          </a:p>
        </p:txBody>
      </p:sp>
      <p:sp>
        <p:nvSpPr>
          <p:cNvPr id="46" name="45 Rectángulo redondeado"/>
          <p:cNvSpPr/>
          <p:nvPr/>
        </p:nvSpPr>
        <p:spPr>
          <a:xfrm>
            <a:off x="5999583" y="2659399"/>
            <a:ext cx="1788233" cy="701877"/>
          </a:xfrm>
          <a:prstGeom prst="roundRect">
            <a:avLst>
              <a:gd name="adj" fmla="val 10000"/>
            </a:avLst>
          </a:prstGeom>
          <a:solidFill>
            <a:schemeClr val="accent5">
              <a:lumMod val="75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pt-BR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Continuity</a:t>
            </a:r>
            <a:r>
              <a:rPr lang="pt-B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pt-BR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equation</a:t>
            </a:r>
            <a:endParaRPr lang="pt-B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8" name="47 Rectángulo redondeado"/>
          <p:cNvSpPr/>
          <p:nvPr/>
        </p:nvSpPr>
        <p:spPr>
          <a:xfrm>
            <a:off x="5999583" y="3594675"/>
            <a:ext cx="1788233" cy="701877"/>
          </a:xfrm>
          <a:prstGeom prst="roundRect">
            <a:avLst>
              <a:gd name="adj" fmla="val 10000"/>
            </a:avLst>
          </a:prstGeom>
          <a:solidFill>
            <a:schemeClr val="accent5">
              <a:lumMod val="75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pt-B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Rod </a:t>
            </a:r>
            <a:r>
              <a:rPr lang="pt-BR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movement</a:t>
            </a:r>
            <a:r>
              <a:rPr lang="pt-B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pt-BR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equation</a:t>
            </a:r>
            <a:endParaRPr lang="pt-B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56" name="55 Conector recto de flecha"/>
          <p:cNvCxnSpPr>
            <a:stCxn id="41" idx="3"/>
            <a:endCxn id="43" idx="1"/>
          </p:cNvCxnSpPr>
          <p:nvPr/>
        </p:nvCxnSpPr>
        <p:spPr>
          <a:xfrm>
            <a:off x="2984500" y="2550240"/>
            <a:ext cx="359011" cy="901988"/>
          </a:xfrm>
          <a:prstGeom prst="straightConnector1">
            <a:avLst/>
          </a:prstGeom>
          <a:ln w="3810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57 Conector recto de flecha"/>
          <p:cNvCxnSpPr>
            <a:stCxn id="41" idx="3"/>
            <a:endCxn id="37" idx="1"/>
          </p:cNvCxnSpPr>
          <p:nvPr/>
        </p:nvCxnSpPr>
        <p:spPr>
          <a:xfrm flipV="1">
            <a:off x="2984500" y="1589778"/>
            <a:ext cx="359011" cy="960462"/>
          </a:xfrm>
          <a:prstGeom prst="straightConnector1">
            <a:avLst/>
          </a:prstGeom>
          <a:ln w="3810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68 Conector recto de flecha"/>
          <p:cNvCxnSpPr>
            <a:stCxn id="37" idx="3"/>
          </p:cNvCxnSpPr>
          <p:nvPr/>
        </p:nvCxnSpPr>
        <p:spPr>
          <a:xfrm flipV="1">
            <a:off x="5431511" y="1139784"/>
            <a:ext cx="568072" cy="449994"/>
          </a:xfrm>
          <a:prstGeom prst="straightConnector1">
            <a:avLst/>
          </a:prstGeom>
          <a:ln w="3810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71 Conector recto de flecha"/>
          <p:cNvCxnSpPr>
            <a:stCxn id="37" idx="3"/>
          </p:cNvCxnSpPr>
          <p:nvPr/>
        </p:nvCxnSpPr>
        <p:spPr>
          <a:xfrm>
            <a:off x="5431511" y="1589778"/>
            <a:ext cx="568072" cy="485283"/>
          </a:xfrm>
          <a:prstGeom prst="straightConnector1">
            <a:avLst/>
          </a:prstGeom>
          <a:ln w="3810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72 Conector recto de flecha"/>
          <p:cNvCxnSpPr>
            <a:stCxn id="43" idx="3"/>
            <a:endCxn id="46" idx="1"/>
          </p:cNvCxnSpPr>
          <p:nvPr/>
        </p:nvCxnSpPr>
        <p:spPr>
          <a:xfrm flipV="1">
            <a:off x="5431511" y="3010338"/>
            <a:ext cx="568072" cy="441890"/>
          </a:xfrm>
          <a:prstGeom prst="straightConnector1">
            <a:avLst/>
          </a:prstGeom>
          <a:ln w="3810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73 Conector recto de flecha"/>
          <p:cNvCxnSpPr>
            <a:stCxn id="43" idx="3"/>
            <a:endCxn id="48" idx="1"/>
          </p:cNvCxnSpPr>
          <p:nvPr/>
        </p:nvCxnSpPr>
        <p:spPr>
          <a:xfrm>
            <a:off x="5431511" y="3452228"/>
            <a:ext cx="568072" cy="493386"/>
          </a:xfrm>
          <a:prstGeom prst="straightConnector1">
            <a:avLst/>
          </a:prstGeom>
          <a:ln w="3810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31 Rectángulo redondeado"/>
          <p:cNvSpPr/>
          <p:nvPr/>
        </p:nvSpPr>
        <p:spPr>
          <a:xfrm>
            <a:off x="3844212" y="4966275"/>
            <a:ext cx="1788233" cy="701877"/>
          </a:xfrm>
          <a:prstGeom prst="roundRect">
            <a:avLst>
              <a:gd name="adj" fmla="val 10000"/>
            </a:avLst>
          </a:prstGeom>
          <a:solidFill>
            <a:schemeClr val="accent5">
              <a:lumMod val="75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pt-BR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Movement</a:t>
            </a:r>
            <a:r>
              <a:rPr lang="pt-B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pt-BR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equation</a:t>
            </a:r>
            <a:endParaRPr lang="pt-B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33" name="32 Conector recto de flecha"/>
          <p:cNvCxnSpPr>
            <a:stCxn id="137" idx="3"/>
            <a:endCxn id="32" idx="1"/>
          </p:cNvCxnSpPr>
          <p:nvPr/>
        </p:nvCxnSpPr>
        <p:spPr>
          <a:xfrm>
            <a:off x="3057103" y="5316120"/>
            <a:ext cx="787109" cy="1094"/>
          </a:xfrm>
          <a:prstGeom prst="straightConnector1">
            <a:avLst/>
          </a:prstGeom>
          <a:ln w="3810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2" name="111 Grupo"/>
          <p:cNvGrpSpPr/>
          <p:nvPr/>
        </p:nvGrpSpPr>
        <p:grpSpPr>
          <a:xfrm>
            <a:off x="3343511" y="2788486"/>
            <a:ext cx="2453636" cy="1327483"/>
            <a:chOff x="2247899" y="3028617"/>
            <a:chExt cx="2453636" cy="1327483"/>
          </a:xfrm>
        </p:grpSpPr>
        <p:sp>
          <p:nvSpPr>
            <p:cNvPr id="43" name="42 Rectángulo redondeado"/>
            <p:cNvSpPr/>
            <p:nvPr/>
          </p:nvSpPr>
          <p:spPr>
            <a:xfrm>
              <a:off x="2247899" y="3028617"/>
              <a:ext cx="2088000" cy="1327483"/>
            </a:xfrm>
            <a:prstGeom prst="roundRect">
              <a:avLst>
                <a:gd name="adj" fmla="val 10000"/>
              </a:avLst>
            </a:prstGeom>
            <a:solidFill>
              <a:schemeClr val="accent5">
                <a:lumMod val="5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t"/>
            <a:lstStyle/>
            <a:p>
              <a:pPr algn="ctr"/>
              <a:r>
                <a:rPr lang="es-ES" b="1" dirty="0" err="1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Cylinder</a:t>
              </a:r>
              <a:endPara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grpSp>
          <p:nvGrpSpPr>
            <p:cNvPr id="94" name="93 Grupo"/>
            <p:cNvGrpSpPr/>
            <p:nvPr/>
          </p:nvGrpSpPr>
          <p:grpSpPr>
            <a:xfrm>
              <a:off x="2368550" y="3380248"/>
              <a:ext cx="2332985" cy="861552"/>
              <a:chOff x="-882650" y="-277352"/>
              <a:chExt cx="2229815" cy="823452"/>
            </a:xfrm>
          </p:grpSpPr>
          <p:sp>
            <p:nvSpPr>
              <p:cNvPr id="92" name="91 Rectángulo redondeado"/>
              <p:cNvSpPr/>
              <p:nvPr/>
            </p:nvSpPr>
            <p:spPr>
              <a:xfrm>
                <a:off x="-882650" y="-241300"/>
                <a:ext cx="1765300" cy="787400"/>
              </a:xfrm>
              <a:prstGeom prst="round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79" name="Picture 3" descr="C:\Users\Victor Hugo  Ledezma\Desktop\job\Dropbox\Dissertaçao\Presentaçao\PPoint\imagenes\cilindro hid.wmf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-838200" y="-277352"/>
                <a:ext cx="2185365" cy="681703"/>
              </a:xfrm>
              <a:prstGeom prst="rect">
                <a:avLst/>
              </a:prstGeom>
              <a:noFill/>
            </p:spPr>
          </p:pic>
        </p:grpSp>
      </p:grpSp>
      <p:grpSp>
        <p:nvGrpSpPr>
          <p:cNvPr id="111" name="110 Grupo"/>
          <p:cNvGrpSpPr/>
          <p:nvPr/>
        </p:nvGrpSpPr>
        <p:grpSpPr>
          <a:xfrm>
            <a:off x="3343511" y="896361"/>
            <a:ext cx="2088000" cy="1386834"/>
            <a:chOff x="2247899" y="1136492"/>
            <a:chExt cx="2088000" cy="1386834"/>
          </a:xfrm>
        </p:grpSpPr>
        <p:sp>
          <p:nvSpPr>
            <p:cNvPr id="37" name="36 Rectángulo redondeado"/>
            <p:cNvSpPr/>
            <p:nvPr/>
          </p:nvSpPr>
          <p:spPr>
            <a:xfrm>
              <a:off x="2247899" y="1136492"/>
              <a:ext cx="2088000" cy="1386834"/>
            </a:xfrm>
            <a:prstGeom prst="roundRect">
              <a:avLst>
                <a:gd name="adj" fmla="val 10000"/>
              </a:avLst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t"/>
            <a:lstStyle/>
            <a:p>
              <a:pPr algn="ctr"/>
              <a:r>
                <a:rPr lang="es-ES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Servovalve</a:t>
              </a:r>
              <a:endPara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grpSp>
          <p:nvGrpSpPr>
            <p:cNvPr id="95" name="94 Grupo"/>
            <p:cNvGrpSpPr/>
            <p:nvPr/>
          </p:nvGrpSpPr>
          <p:grpSpPr>
            <a:xfrm>
              <a:off x="2368550" y="1574800"/>
              <a:ext cx="1846978" cy="823832"/>
              <a:chOff x="2038350" y="-165100"/>
              <a:chExt cx="1765300" cy="787400"/>
            </a:xfrm>
          </p:grpSpPr>
          <p:sp>
            <p:nvSpPr>
              <p:cNvPr id="93" name="92 Rectángulo redondeado"/>
              <p:cNvSpPr/>
              <p:nvPr/>
            </p:nvSpPr>
            <p:spPr>
              <a:xfrm>
                <a:off x="2038350" y="-165100"/>
                <a:ext cx="1765300" cy="787400"/>
              </a:xfrm>
              <a:prstGeom prst="round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78" name="Imagem 111" descr="carretel.PNG"/>
              <p:cNvPicPr/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2197099" y="-63500"/>
                <a:ext cx="1562101" cy="620540"/>
              </a:xfrm>
              <a:prstGeom prst="rect">
                <a:avLst/>
              </a:prstGeom>
            </p:spPr>
          </p:pic>
        </p:grpSp>
      </p:grpSp>
      <p:grpSp>
        <p:nvGrpSpPr>
          <p:cNvPr id="110" name="109 Grupo"/>
          <p:cNvGrpSpPr/>
          <p:nvPr/>
        </p:nvGrpSpPr>
        <p:grpSpPr>
          <a:xfrm>
            <a:off x="1489312" y="4662070"/>
            <a:ext cx="1567791" cy="1308100"/>
            <a:chOff x="393700" y="4902201"/>
            <a:chExt cx="1567791" cy="1308100"/>
          </a:xfrm>
        </p:grpSpPr>
        <p:sp>
          <p:nvSpPr>
            <p:cNvPr id="137" name="136 Rectángulo redondeado"/>
            <p:cNvSpPr/>
            <p:nvPr/>
          </p:nvSpPr>
          <p:spPr>
            <a:xfrm>
              <a:off x="393700" y="4902201"/>
              <a:ext cx="1567791" cy="1308100"/>
            </a:xfrm>
            <a:prstGeom prst="roundRect">
              <a:avLst>
                <a:gd name="adj" fmla="val 10000"/>
              </a:avLst>
            </a:prstGeom>
            <a:solidFill>
              <a:schemeClr val="tx2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t"/>
            <a:lstStyle/>
            <a:p>
              <a:pPr algn="ctr"/>
              <a:r>
                <a:rPr lang="es-ES" b="1" dirty="0" err="1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Environment</a:t>
              </a:r>
              <a:endPara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grpSp>
          <p:nvGrpSpPr>
            <p:cNvPr id="109" name="108 Grupo"/>
            <p:cNvGrpSpPr/>
            <p:nvPr/>
          </p:nvGrpSpPr>
          <p:grpSpPr>
            <a:xfrm>
              <a:off x="482600" y="5310268"/>
              <a:ext cx="1346200" cy="823832"/>
              <a:chOff x="0" y="4065668"/>
              <a:chExt cx="1346200" cy="823832"/>
            </a:xfrm>
          </p:grpSpPr>
          <p:sp>
            <p:nvSpPr>
              <p:cNvPr id="103" name="102 Rectángulo redondeado"/>
              <p:cNvSpPr/>
              <p:nvPr/>
            </p:nvSpPr>
            <p:spPr>
              <a:xfrm>
                <a:off x="0" y="4065668"/>
                <a:ext cx="1346200" cy="823832"/>
              </a:xfrm>
              <a:prstGeom prst="round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105" name="104 Imagen"/>
              <p:cNvPicPr/>
              <p:nvPr/>
            </p:nvPicPr>
            <p:blipFill>
              <a:blip r:embed="rId5" cstate="print"/>
              <a:stretch>
                <a:fillRect/>
              </a:stretch>
            </p:blipFill>
            <p:spPr bwMode="auto">
              <a:xfrm>
                <a:off x="165100" y="4096479"/>
                <a:ext cx="1033760" cy="78032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</p:grpSp>
      <p:sp>
        <p:nvSpPr>
          <p:cNvPr id="57" name="43 Rectángulo redondeado"/>
          <p:cNvSpPr/>
          <p:nvPr/>
        </p:nvSpPr>
        <p:spPr>
          <a:xfrm>
            <a:off x="5999583" y="1685562"/>
            <a:ext cx="1788233" cy="701877"/>
          </a:xfrm>
          <a:prstGeom prst="roundRect">
            <a:avLst>
              <a:gd name="adj" fmla="val 10000"/>
            </a:avLst>
          </a:prstGeom>
          <a:solidFill>
            <a:schemeClr val="accent6">
              <a:lumMod val="75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pt-BR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Flow</a:t>
            </a:r>
            <a:r>
              <a:rPr lang="pt-B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-rate dynamics</a:t>
            </a:r>
            <a:endParaRPr lang="pt-B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9" name="44 Rectángulo redondeado"/>
          <p:cNvSpPr/>
          <p:nvPr/>
        </p:nvSpPr>
        <p:spPr>
          <a:xfrm>
            <a:off x="6009114" y="824203"/>
            <a:ext cx="1788233" cy="701877"/>
          </a:xfrm>
          <a:prstGeom prst="roundRect">
            <a:avLst>
              <a:gd name="adj" fmla="val 10000"/>
            </a:avLst>
          </a:prstGeom>
          <a:solidFill>
            <a:schemeClr val="accent6">
              <a:lumMod val="75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pt-BR" sz="16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Spool</a:t>
            </a:r>
            <a:r>
              <a:rPr lang="pt-B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pt-BR" sz="16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movement</a:t>
            </a:r>
            <a:r>
              <a:rPr lang="pt-BR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pt-BR" sz="16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equation</a:t>
            </a:r>
            <a:endParaRPr lang="pt-BR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1" name="Rectángulo 30"/>
          <p:cNvSpPr/>
          <p:nvPr/>
        </p:nvSpPr>
        <p:spPr>
          <a:xfrm>
            <a:off x="278162" y="36561"/>
            <a:ext cx="67187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>
                <a:solidFill>
                  <a:srgbClr val="FFC000"/>
                </a:solidFill>
              </a:rPr>
              <a:t>Electrohydraulic Actuator Modeling</a:t>
            </a:r>
            <a:endParaRPr lang="en-US" sz="2800" b="1" dirty="0">
              <a:solidFill>
                <a:srgbClr val="FFC000"/>
              </a:solidFill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HyQ and HyQ blu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8856" y="3490580"/>
            <a:ext cx="1814717" cy="166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iit-advr-logo-v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001677"/>
            <a:ext cx="4124325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ángulo 2"/>
          <p:cNvSpPr/>
          <p:nvPr/>
        </p:nvSpPr>
        <p:spPr>
          <a:xfrm>
            <a:off x="6350043" y="5223490"/>
            <a:ext cx="129234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i="1" dirty="0"/>
              <a:t>Hydraulic </a:t>
            </a:r>
            <a:endParaRPr lang="en-US" i="1" dirty="0" smtClean="0"/>
          </a:p>
          <a:p>
            <a:pPr algn="ctr"/>
            <a:r>
              <a:rPr lang="en-US" i="1" dirty="0" smtClean="0"/>
              <a:t>Quadruped </a:t>
            </a:r>
          </a:p>
          <a:p>
            <a:pPr algn="ctr"/>
            <a:r>
              <a:rPr lang="en-US" i="1" dirty="0" smtClean="0"/>
              <a:t>(</a:t>
            </a:r>
            <a:r>
              <a:rPr lang="en-US" i="1" dirty="0" err="1"/>
              <a:t>HyQ</a:t>
            </a:r>
            <a:r>
              <a:rPr lang="en-US" i="1" dirty="0"/>
              <a:t>)</a:t>
            </a:r>
            <a:endParaRPr lang="en-US" i="1" dirty="0"/>
          </a:p>
        </p:txBody>
      </p:sp>
      <p:sp>
        <p:nvSpPr>
          <p:cNvPr id="4" name="Rectángulo 3"/>
          <p:cNvSpPr/>
          <p:nvPr/>
        </p:nvSpPr>
        <p:spPr>
          <a:xfrm>
            <a:off x="762000" y="2026964"/>
            <a:ext cx="742514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dirty="0" smtClean="0"/>
              <a:t>As pesquisas realizadas dentro do Departamento de Robótica Avançada (</a:t>
            </a:r>
            <a:r>
              <a:rPr lang="pt-BR" dirty="0" err="1" smtClean="0"/>
              <a:t>Advanced</a:t>
            </a:r>
            <a:r>
              <a:rPr lang="pt-BR" dirty="0" smtClean="0"/>
              <a:t> </a:t>
            </a:r>
            <a:r>
              <a:rPr lang="pt-BR" dirty="0" err="1" smtClean="0"/>
              <a:t>Robotics</a:t>
            </a:r>
            <a:r>
              <a:rPr lang="pt-BR" dirty="0" smtClean="0"/>
              <a:t> - </a:t>
            </a:r>
            <a:r>
              <a:rPr lang="pt-BR" dirty="0" err="1" smtClean="0"/>
              <a:t>ADVR</a:t>
            </a:r>
            <a:r>
              <a:rPr lang="pt-BR" dirty="0" smtClean="0"/>
              <a:t>) são bastante inovadoras </a:t>
            </a:r>
            <a:r>
              <a:rPr lang="pt-BR" smtClean="0"/>
              <a:t>e envolvem </a:t>
            </a:r>
            <a:r>
              <a:rPr lang="pt-BR" dirty="0" smtClean="0"/>
              <a:t>pessoal de várias áreas cientificas e de várias partes do mundo com o fim de desenvolver novos componentes e tecnologias a serem aplicadas nos robôs. </a:t>
            </a:r>
            <a:endParaRPr lang="pt-BR" dirty="0"/>
          </a:p>
        </p:txBody>
      </p:sp>
      <p:pic>
        <p:nvPicPr>
          <p:cNvPr id="10246" name="Picture 6" descr="http://www.allnews24.eu/wp-content/uploads/2015/06/walkman_iit_team%20%281%29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2499" y="3487036"/>
            <a:ext cx="1664068" cy="1664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ángulo 7"/>
          <p:cNvSpPr/>
          <p:nvPr/>
        </p:nvSpPr>
        <p:spPr>
          <a:xfrm>
            <a:off x="4321651" y="5315823"/>
            <a:ext cx="11293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/>
              <a:t>Walkman </a:t>
            </a:r>
            <a:endParaRPr lang="en-US" i="1" dirty="0"/>
          </a:p>
        </p:txBody>
      </p:sp>
      <p:pic>
        <p:nvPicPr>
          <p:cNvPr id="10248" name="Picture 8" descr="http://www.talentour.org/wp-content/uploads/2015/11/icub-robot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3490580"/>
            <a:ext cx="2824561" cy="166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ángulo 9"/>
          <p:cNvSpPr/>
          <p:nvPr/>
        </p:nvSpPr>
        <p:spPr>
          <a:xfrm>
            <a:off x="1489551" y="5336778"/>
            <a:ext cx="5950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err="1" smtClean="0"/>
              <a:t>iCub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8698964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312" y="1239039"/>
            <a:ext cx="4619625" cy="2743200"/>
          </a:xfrm>
          <a:prstGeom prst="rect">
            <a:avLst/>
          </a:prstGeom>
        </p:spPr>
      </p:pic>
      <p:grpSp>
        <p:nvGrpSpPr>
          <p:cNvPr id="16" name="Grupo 15"/>
          <p:cNvGrpSpPr/>
          <p:nvPr/>
        </p:nvGrpSpPr>
        <p:grpSpPr>
          <a:xfrm>
            <a:off x="1430337" y="4184648"/>
            <a:ext cx="3390900" cy="1879599"/>
            <a:chOff x="1392237" y="3902072"/>
            <a:chExt cx="3390900" cy="1879599"/>
          </a:xfrm>
        </p:grpSpPr>
        <p:pic>
          <p:nvPicPr>
            <p:cNvPr id="3" name="Imagen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92237" y="3902072"/>
              <a:ext cx="3390900" cy="1409700"/>
            </a:xfrm>
            <a:prstGeom prst="rect">
              <a:avLst/>
            </a:prstGeom>
          </p:spPr>
        </p:pic>
        <p:pic>
          <p:nvPicPr>
            <p:cNvPr id="4" name="Imagen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54237" y="5429246"/>
              <a:ext cx="2628900" cy="352425"/>
            </a:xfrm>
            <a:prstGeom prst="rect">
              <a:avLst/>
            </a:prstGeom>
          </p:spPr>
        </p:pic>
      </p:grpSp>
      <p:grpSp>
        <p:nvGrpSpPr>
          <p:cNvPr id="15" name="Grupo 14"/>
          <p:cNvGrpSpPr/>
          <p:nvPr/>
        </p:nvGrpSpPr>
        <p:grpSpPr>
          <a:xfrm>
            <a:off x="5059362" y="1360486"/>
            <a:ext cx="3876675" cy="4508500"/>
            <a:chOff x="5059362" y="1360486"/>
            <a:chExt cx="3876675" cy="4508500"/>
          </a:xfrm>
        </p:grpSpPr>
        <p:pic>
          <p:nvPicPr>
            <p:cNvPr id="6" name="Imagen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059362" y="1360486"/>
              <a:ext cx="3876675" cy="266700"/>
            </a:xfrm>
            <a:prstGeom prst="rect">
              <a:avLst/>
            </a:prstGeom>
          </p:spPr>
        </p:pic>
        <p:pic>
          <p:nvPicPr>
            <p:cNvPr id="7" name="Imagen 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316537" y="1656553"/>
              <a:ext cx="3619500" cy="695325"/>
            </a:xfrm>
            <a:prstGeom prst="rect">
              <a:avLst/>
            </a:prstGeom>
          </p:spPr>
        </p:pic>
        <p:pic>
          <p:nvPicPr>
            <p:cNvPr id="8" name="Imagen 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116512" y="2381246"/>
              <a:ext cx="3819525" cy="200025"/>
            </a:xfrm>
            <a:prstGeom prst="rect">
              <a:avLst/>
            </a:prstGeom>
          </p:spPr>
        </p:pic>
        <p:pic>
          <p:nvPicPr>
            <p:cNvPr id="9" name="Imagen 8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249862" y="2610639"/>
              <a:ext cx="3686175" cy="581025"/>
            </a:xfrm>
            <a:prstGeom prst="rect">
              <a:avLst/>
            </a:prstGeom>
          </p:spPr>
        </p:pic>
        <p:pic>
          <p:nvPicPr>
            <p:cNvPr id="10" name="Imagen 9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176962" y="3386136"/>
              <a:ext cx="2657475" cy="476250"/>
            </a:xfrm>
            <a:prstGeom prst="rect">
              <a:avLst/>
            </a:prstGeom>
          </p:spPr>
        </p:pic>
        <p:pic>
          <p:nvPicPr>
            <p:cNvPr id="11" name="Imagen 10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148387" y="3963986"/>
              <a:ext cx="2686050" cy="495300"/>
            </a:xfrm>
            <a:prstGeom prst="rect">
              <a:avLst/>
            </a:prstGeom>
          </p:spPr>
        </p:pic>
        <p:pic>
          <p:nvPicPr>
            <p:cNvPr id="12" name="Imagen 11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357937" y="4560886"/>
              <a:ext cx="2476500" cy="314325"/>
            </a:xfrm>
            <a:prstGeom prst="rect">
              <a:avLst/>
            </a:prstGeom>
          </p:spPr>
        </p:pic>
        <p:pic>
          <p:nvPicPr>
            <p:cNvPr id="13" name="Imagen 12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357937" y="4976811"/>
              <a:ext cx="2476500" cy="295275"/>
            </a:xfrm>
            <a:prstGeom prst="rect">
              <a:avLst/>
            </a:prstGeom>
          </p:spPr>
        </p:pic>
        <p:pic>
          <p:nvPicPr>
            <p:cNvPr id="14" name="Imagen 13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186487" y="5373686"/>
              <a:ext cx="2647950" cy="495300"/>
            </a:xfrm>
            <a:prstGeom prst="rect">
              <a:avLst/>
            </a:prstGeom>
          </p:spPr>
        </p:pic>
      </p:grpSp>
      <p:sp>
        <p:nvSpPr>
          <p:cNvPr id="17" name="CuadroTexto 16"/>
          <p:cNvSpPr txBox="1"/>
          <p:nvPr/>
        </p:nvSpPr>
        <p:spPr>
          <a:xfrm>
            <a:off x="341312" y="752233"/>
            <a:ext cx="35965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Nonlinear differential equations</a:t>
            </a:r>
            <a:endParaRPr lang="en-US" sz="2000" b="1" dirty="0"/>
          </a:p>
        </p:txBody>
      </p:sp>
      <p:sp>
        <p:nvSpPr>
          <p:cNvPr id="18" name="Rectángulo 17"/>
          <p:cNvSpPr/>
          <p:nvPr/>
        </p:nvSpPr>
        <p:spPr>
          <a:xfrm>
            <a:off x="278162" y="36561"/>
            <a:ext cx="67187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>
                <a:solidFill>
                  <a:srgbClr val="FFC000"/>
                </a:solidFill>
              </a:rPr>
              <a:t>Electrohydraulic Actuator Modeling</a:t>
            </a:r>
            <a:endParaRPr lang="en-US" sz="2800" b="1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0391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3799" y="2149854"/>
            <a:ext cx="3838575" cy="3810000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727075" y="877279"/>
            <a:ext cx="20746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Linearized model:</a:t>
            </a:r>
            <a:endParaRPr lang="en-US" sz="2000" b="1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075" y="1359776"/>
            <a:ext cx="6877050" cy="56197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075" y="2973179"/>
            <a:ext cx="3657600" cy="571500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727075" y="2471117"/>
            <a:ext cx="3320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Considering some simplifications:</a:t>
            </a:r>
            <a:endParaRPr lang="en-US" dirty="0"/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5587" y="4281279"/>
            <a:ext cx="4600575" cy="1762125"/>
          </a:xfrm>
          <a:prstGeom prst="rect">
            <a:avLst/>
          </a:prstGeom>
        </p:spPr>
      </p:pic>
      <p:cxnSp>
        <p:nvCxnSpPr>
          <p:cNvPr id="13" name="Conector recto de flecha 12"/>
          <p:cNvCxnSpPr/>
          <p:nvPr/>
        </p:nvCxnSpPr>
        <p:spPr>
          <a:xfrm>
            <a:off x="2555874" y="3677409"/>
            <a:ext cx="746126" cy="754891"/>
          </a:xfrm>
          <a:prstGeom prst="straightConnector1">
            <a:avLst/>
          </a:prstGeom>
          <a:ln w="63500">
            <a:round/>
            <a:headEnd type="triangl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ángulo 18"/>
          <p:cNvSpPr/>
          <p:nvPr/>
        </p:nvSpPr>
        <p:spPr>
          <a:xfrm>
            <a:off x="727075" y="2973179"/>
            <a:ext cx="3781425" cy="704230"/>
          </a:xfrm>
          <a:prstGeom prst="rect">
            <a:avLst/>
          </a:prstGeom>
          <a:noFill/>
          <a:ln w="317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ángulo 19"/>
          <p:cNvSpPr/>
          <p:nvPr/>
        </p:nvSpPr>
        <p:spPr>
          <a:xfrm>
            <a:off x="278162" y="36561"/>
            <a:ext cx="67187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>
                <a:solidFill>
                  <a:srgbClr val="FFC000"/>
                </a:solidFill>
              </a:rPr>
              <a:t>Electrohydraulic Actuator Modeling</a:t>
            </a:r>
            <a:endParaRPr lang="en-US" sz="2800" b="1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6506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850" y="800100"/>
            <a:ext cx="3848100" cy="5334000"/>
          </a:xfrm>
          <a:prstGeom prst="rect">
            <a:avLst/>
          </a:prstGeom>
        </p:spPr>
      </p:pic>
      <p:sp>
        <p:nvSpPr>
          <p:cNvPr id="4" name="Rectángulo 3"/>
          <p:cNvSpPr/>
          <p:nvPr/>
        </p:nvSpPr>
        <p:spPr>
          <a:xfrm>
            <a:off x="4686300" y="1012736"/>
            <a:ext cx="41021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Closed-loop robust </a:t>
            </a:r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stability</a:t>
            </a:r>
          </a:p>
          <a:p>
            <a:endParaRPr lang="en-US" dirty="0"/>
          </a:p>
          <a:p>
            <a:r>
              <a:rPr lang="en-US" dirty="0" smtClean="0"/>
              <a:t>The </a:t>
            </a:r>
            <a:r>
              <a:rPr lang="en-US" dirty="0"/>
              <a:t>associated QFT </a:t>
            </a:r>
            <a:r>
              <a:rPr lang="en-US" dirty="0" smtClean="0"/>
              <a:t>robustness </a:t>
            </a:r>
            <a:r>
              <a:rPr lang="en-US" dirty="0"/>
              <a:t>constraint in terms of the nominal </a:t>
            </a:r>
            <a:r>
              <a:rPr lang="en-US" dirty="0" smtClean="0"/>
              <a:t>loop transfer function </a:t>
            </a:r>
            <a:r>
              <a:rPr lang="en-US" dirty="0"/>
              <a:t>is given </a:t>
            </a:r>
            <a:r>
              <a:rPr lang="en-US" dirty="0" smtClean="0"/>
              <a:t>by:</a:t>
            </a:r>
            <a:endParaRPr lang="en-U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4775" y="2490064"/>
            <a:ext cx="2762250" cy="885825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4686300" y="3594380"/>
            <a:ext cx="41021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Robust reference </a:t>
            </a:r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input</a:t>
            </a:r>
          </a:p>
          <a:p>
            <a:pPr algn="just"/>
            <a:endParaRPr lang="en-US" dirty="0" smtClean="0"/>
          </a:p>
          <a:p>
            <a:r>
              <a:rPr lang="en-US" dirty="0" smtClean="0"/>
              <a:t>To </a:t>
            </a:r>
            <a:r>
              <a:rPr lang="en-US" dirty="0"/>
              <a:t>meet tracking </a:t>
            </a:r>
            <a:r>
              <a:rPr lang="en-US" dirty="0" smtClean="0"/>
              <a:t>performance requirements</a:t>
            </a:r>
            <a:r>
              <a:rPr lang="en-US" dirty="0"/>
              <a:t>, the controller should satisfy the </a:t>
            </a:r>
            <a:r>
              <a:rPr lang="en-US" dirty="0" smtClean="0"/>
              <a:t>following </a:t>
            </a:r>
            <a:r>
              <a:rPr lang="en-US" dirty="0"/>
              <a:t>inequality:</a:t>
            </a: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3650" y="5169180"/>
            <a:ext cx="2781300" cy="91440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80350" y="5458105"/>
            <a:ext cx="762000" cy="285750"/>
          </a:xfrm>
          <a:prstGeom prst="rect">
            <a:avLst/>
          </a:prstGeom>
        </p:spPr>
      </p:pic>
      <p:sp>
        <p:nvSpPr>
          <p:cNvPr id="10" name="Rectángulo 9"/>
          <p:cNvSpPr/>
          <p:nvPr/>
        </p:nvSpPr>
        <p:spPr>
          <a:xfrm>
            <a:off x="278162" y="36561"/>
            <a:ext cx="67187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>
                <a:solidFill>
                  <a:srgbClr val="FFC000"/>
                </a:solidFill>
              </a:rPr>
              <a:t>Controller Synthesis</a:t>
            </a:r>
            <a:endParaRPr lang="en-US" sz="2800" b="1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0427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850" y="800100"/>
            <a:ext cx="3848100" cy="5334000"/>
          </a:xfrm>
          <a:prstGeom prst="rect">
            <a:avLst/>
          </a:prstGeom>
        </p:spPr>
      </p:pic>
      <p:sp>
        <p:nvSpPr>
          <p:cNvPr id="4" name="Rectángulo 3"/>
          <p:cNvSpPr/>
          <p:nvPr/>
        </p:nvSpPr>
        <p:spPr>
          <a:xfrm>
            <a:off x="4686300" y="733336"/>
            <a:ext cx="41021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the </a:t>
            </a:r>
            <a:r>
              <a:rPr lang="en-US" dirty="0"/>
              <a:t>upper and lower tracking bounds are </a:t>
            </a:r>
            <a:r>
              <a:rPr lang="en-US" dirty="0" smtClean="0"/>
              <a:t>defined as:</a:t>
            </a:r>
            <a:endParaRPr lang="en-U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0500" y="1401762"/>
            <a:ext cx="2933700" cy="1971675"/>
          </a:xfrm>
          <a:prstGeom prst="rect">
            <a:avLst/>
          </a:prstGeom>
        </p:spPr>
      </p:pic>
      <p:cxnSp>
        <p:nvCxnSpPr>
          <p:cNvPr id="10" name="Conector recto de flecha 9"/>
          <p:cNvCxnSpPr/>
          <p:nvPr/>
        </p:nvCxnSpPr>
        <p:spPr>
          <a:xfrm flipH="1">
            <a:off x="4000500" y="1905000"/>
            <a:ext cx="1574800" cy="254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de flecha 10"/>
          <p:cNvCxnSpPr/>
          <p:nvPr/>
        </p:nvCxnSpPr>
        <p:spPr>
          <a:xfrm flipH="1" flipV="1">
            <a:off x="4127500" y="2616200"/>
            <a:ext cx="1143000" cy="1905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ángulo 14"/>
          <p:cNvSpPr/>
          <p:nvPr/>
        </p:nvSpPr>
        <p:spPr>
          <a:xfrm>
            <a:off x="4591050" y="3548777"/>
            <a:ext cx="4292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Closed-loop disturbance attenuation (sensitivity </a:t>
            </a:r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reduction)</a:t>
            </a:r>
          </a:p>
        </p:txBody>
      </p:sp>
      <p:pic>
        <p:nvPicPr>
          <p:cNvPr id="21" name="Imagen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6012" y="4370448"/>
            <a:ext cx="3152775" cy="1057275"/>
          </a:xfrm>
          <a:prstGeom prst="rect">
            <a:avLst/>
          </a:prstGeom>
        </p:spPr>
      </p:pic>
      <p:pic>
        <p:nvPicPr>
          <p:cNvPr id="22" name="Imagen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54887" y="5132448"/>
            <a:ext cx="723900" cy="295275"/>
          </a:xfrm>
          <a:prstGeom prst="rect">
            <a:avLst/>
          </a:prstGeom>
        </p:spPr>
      </p:pic>
      <p:sp>
        <p:nvSpPr>
          <p:cNvPr id="23" name="Rectángulo 22"/>
          <p:cNvSpPr/>
          <p:nvPr/>
        </p:nvSpPr>
        <p:spPr>
          <a:xfrm>
            <a:off x="278162" y="36561"/>
            <a:ext cx="67187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>
                <a:solidFill>
                  <a:srgbClr val="FFC000"/>
                </a:solidFill>
              </a:rPr>
              <a:t>Controller Synthesis</a:t>
            </a:r>
            <a:endParaRPr lang="en-US" sz="2800" b="1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727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6987" y="738187"/>
            <a:ext cx="3857625" cy="5457825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419101" y="865187"/>
            <a:ext cx="4381500" cy="46628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The </a:t>
            </a:r>
            <a:r>
              <a:rPr lang="en-US" b="1" dirty="0" smtClean="0"/>
              <a:t>design </a:t>
            </a:r>
            <a:r>
              <a:rPr lang="en-US" b="1" dirty="0"/>
              <a:t>specifications impose constraints </a:t>
            </a:r>
            <a:r>
              <a:rPr lang="en-US" dirty="0" smtClean="0"/>
              <a:t>on the </a:t>
            </a:r>
            <a:r>
              <a:rPr lang="en-US" dirty="0"/>
              <a:t>allowable loop </a:t>
            </a:r>
            <a:r>
              <a:rPr lang="en-US" dirty="0" smtClean="0"/>
              <a:t>gain. </a:t>
            </a:r>
            <a:r>
              <a:rPr lang="en-US" dirty="0"/>
              <a:t>These constraints can be </a:t>
            </a:r>
            <a:r>
              <a:rPr lang="en-US" dirty="0" smtClean="0"/>
              <a:t>shown on </a:t>
            </a:r>
            <a:r>
              <a:rPr lang="en-US" dirty="0"/>
              <a:t>a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Nichols chart </a:t>
            </a:r>
            <a:r>
              <a:rPr lang="en-US" dirty="0"/>
              <a:t>as a </a:t>
            </a:r>
            <a:r>
              <a:rPr lang="en-US" b="1" dirty="0"/>
              <a:t>curve boundary at each design </a:t>
            </a:r>
            <a:r>
              <a:rPr lang="en-US" b="1" dirty="0" smtClean="0"/>
              <a:t>frequency</a:t>
            </a:r>
            <a:r>
              <a:rPr lang="en-US" dirty="0"/>
              <a:t>. </a:t>
            </a:r>
            <a:endParaRPr lang="en-US" dirty="0" smtClean="0"/>
          </a:p>
          <a:p>
            <a:pPr>
              <a:lnSpc>
                <a:spcPct val="150000"/>
              </a:lnSpc>
            </a:pPr>
            <a:endParaRPr lang="en-US" dirty="0" smtClean="0"/>
          </a:p>
          <a:p>
            <a:pPr>
              <a:lnSpc>
                <a:spcPct val="150000"/>
              </a:lnSpc>
            </a:pPr>
            <a:r>
              <a:rPr lang="en-US" dirty="0" smtClean="0"/>
              <a:t>This </a:t>
            </a:r>
            <a:r>
              <a:rPr lang="en-US" dirty="0"/>
              <a:t>can be done using a procedure that is called </a:t>
            </a:r>
            <a:r>
              <a:rPr lang="en-US" b="1" dirty="0"/>
              <a:t>loop </a:t>
            </a:r>
            <a:r>
              <a:rPr lang="en-US" b="1" dirty="0" smtClean="0"/>
              <a:t>shaping </a:t>
            </a:r>
            <a:r>
              <a:rPr lang="en-US" dirty="0"/>
              <a:t>in QFT. </a:t>
            </a:r>
            <a:endParaRPr lang="en-US" dirty="0" smtClean="0"/>
          </a:p>
          <a:p>
            <a:pPr>
              <a:lnSpc>
                <a:spcPct val="150000"/>
              </a:lnSpc>
            </a:pPr>
            <a:endParaRPr lang="en-US" dirty="0" smtClean="0"/>
          </a:p>
          <a:p>
            <a:pPr>
              <a:lnSpc>
                <a:spcPct val="150000"/>
              </a:lnSpc>
            </a:pPr>
            <a:r>
              <a:rPr lang="en-US" dirty="0" smtClean="0"/>
              <a:t>Design </a:t>
            </a:r>
            <a:r>
              <a:rPr lang="en-US" dirty="0"/>
              <a:t>frequencies are selected </a:t>
            </a:r>
            <a:r>
              <a:rPr lang="en-US" dirty="0" smtClean="0"/>
              <a:t>as 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ω = </a:t>
            </a:r>
            <a:r>
              <a:rPr lang="en-US" dirty="0"/>
              <a:t>{</a:t>
            </a:r>
            <a:r>
              <a:rPr lang="en-US" dirty="0" smtClean="0"/>
              <a:t>0.01,0.05,0.1,0.5,1,5,10,50,70,100</a:t>
            </a:r>
            <a:r>
              <a:rPr lang="en-US" dirty="0"/>
              <a:t>} rad/s. </a:t>
            </a:r>
          </a:p>
        </p:txBody>
      </p:sp>
      <p:sp>
        <p:nvSpPr>
          <p:cNvPr id="4" name="Rectángulo 3"/>
          <p:cNvSpPr/>
          <p:nvPr/>
        </p:nvSpPr>
        <p:spPr>
          <a:xfrm>
            <a:off x="278162" y="36561"/>
            <a:ext cx="67187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>
                <a:solidFill>
                  <a:srgbClr val="FFC000"/>
                </a:solidFill>
              </a:rPr>
              <a:t>Controller Synthesis</a:t>
            </a:r>
            <a:endParaRPr lang="en-US" sz="2800" b="1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7213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937" y="987146"/>
            <a:ext cx="3611563" cy="5088496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7107" y="987146"/>
            <a:ext cx="3326156" cy="2337873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7037" y="3531394"/>
            <a:ext cx="2457450" cy="117157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07037" y="4702969"/>
            <a:ext cx="1847850" cy="1123950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278162" y="36561"/>
            <a:ext cx="67187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>
                <a:solidFill>
                  <a:srgbClr val="FFC000"/>
                </a:solidFill>
              </a:rPr>
              <a:t>Controller Synthesis</a:t>
            </a:r>
            <a:endParaRPr lang="en-US" sz="2800" b="1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0524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179" y="3853543"/>
            <a:ext cx="3000375" cy="2057400"/>
          </a:xfrm>
          <a:prstGeom prst="rect">
            <a:avLst/>
          </a:prstGeom>
        </p:spPr>
      </p:pic>
      <p:sp>
        <p:nvSpPr>
          <p:cNvPr id="4" name="Rectángulo 3"/>
          <p:cNvSpPr/>
          <p:nvPr/>
        </p:nvSpPr>
        <p:spPr>
          <a:xfrm>
            <a:off x="278162" y="36561"/>
            <a:ext cx="67187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>
                <a:solidFill>
                  <a:srgbClr val="FFC000"/>
                </a:solidFill>
              </a:rPr>
              <a:t>Experiment results</a:t>
            </a:r>
            <a:endParaRPr lang="en-US" sz="2800" b="1" dirty="0">
              <a:solidFill>
                <a:srgbClr val="FFC000"/>
              </a:solidFill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179" y="1009877"/>
            <a:ext cx="4460421" cy="2660521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5441044" y="1009877"/>
            <a:ext cx="3470727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 smtClean="0"/>
              <a:t>Experimental test station</a:t>
            </a:r>
          </a:p>
          <a:p>
            <a:pPr>
              <a:lnSpc>
                <a:spcPct val="150000"/>
              </a:lnSpc>
            </a:pPr>
            <a:endParaRPr lang="en-US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dirty="0" smtClean="0"/>
              <a:t>Proportional valve,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dirty="0" smtClean="0"/>
              <a:t>Pump with pressure regulator,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dirty="0" smtClean="0"/>
              <a:t>Pressure transducer,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dirty="0" smtClean="0"/>
              <a:t>Incremental encoder,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dirty="0" smtClean="0"/>
              <a:t>Force sensor,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dirty="0" smtClean="0"/>
              <a:t>Environment.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9816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278162" y="36561"/>
            <a:ext cx="67187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>
                <a:solidFill>
                  <a:srgbClr val="FFC000"/>
                </a:solidFill>
              </a:rPr>
              <a:t>Experiment results</a:t>
            </a:r>
            <a:endParaRPr lang="en-US" sz="2800" b="1" dirty="0">
              <a:solidFill>
                <a:srgbClr val="FFC000"/>
              </a:solidFill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661" y="692830"/>
            <a:ext cx="3724275" cy="271462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5902" y="683305"/>
            <a:ext cx="3705225" cy="272415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5901" y="3530979"/>
            <a:ext cx="3705225" cy="2695575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611" y="3702503"/>
            <a:ext cx="3743325" cy="253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415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278162" y="36561"/>
            <a:ext cx="67187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>
                <a:solidFill>
                  <a:srgbClr val="FFC000"/>
                </a:solidFill>
              </a:rPr>
              <a:t>Experiment results</a:t>
            </a:r>
            <a:endParaRPr lang="en-US" sz="2800" b="1" dirty="0">
              <a:solidFill>
                <a:srgbClr val="FFC000"/>
              </a:solidFill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725" y="815067"/>
            <a:ext cx="3762375" cy="531495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9804" y="887637"/>
            <a:ext cx="3752850" cy="512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782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CuadroTexto"/>
          <p:cNvSpPr txBox="1"/>
          <p:nvPr/>
        </p:nvSpPr>
        <p:spPr>
          <a:xfrm>
            <a:off x="5854700" y="2552700"/>
            <a:ext cx="1892300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99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glow rad="101600">
                    <a:schemeClr val="accent1">
                      <a:lumMod val="60000"/>
                      <a:lumOff val="40000"/>
                      <a:alpha val="60000"/>
                    </a:schemeClr>
                  </a:glow>
                </a:effectLst>
              </a:rPr>
              <a:t>?</a:t>
            </a:r>
          </a:p>
        </p:txBody>
      </p:sp>
      <p:sp>
        <p:nvSpPr>
          <p:cNvPr id="7" name="6 CuadroTexto"/>
          <p:cNvSpPr txBox="1"/>
          <p:nvPr/>
        </p:nvSpPr>
        <p:spPr>
          <a:xfrm>
            <a:off x="5308600" y="4267200"/>
            <a:ext cx="11049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3800" b="1" dirty="0" smtClean="0">
                <a:solidFill>
                  <a:schemeClr val="accent1">
                    <a:lumMod val="50000"/>
                  </a:schemeClr>
                </a:solidFill>
                <a:effectLst>
                  <a:glow rad="101600">
                    <a:schemeClr val="accent1">
                      <a:lumMod val="60000"/>
                      <a:lumOff val="40000"/>
                      <a:alpha val="60000"/>
                    </a:schemeClr>
                  </a:glow>
                </a:effectLst>
              </a:rPr>
              <a:t>?</a:t>
            </a:r>
          </a:p>
        </p:txBody>
      </p:sp>
      <p:sp>
        <p:nvSpPr>
          <p:cNvPr id="6" name="5 CuadroTexto"/>
          <p:cNvSpPr txBox="1"/>
          <p:nvPr/>
        </p:nvSpPr>
        <p:spPr>
          <a:xfrm>
            <a:off x="4368800" y="1422400"/>
            <a:ext cx="1892300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3900" b="1" dirty="0" smtClean="0">
                <a:solidFill>
                  <a:schemeClr val="accent1">
                    <a:lumMod val="75000"/>
                  </a:schemeClr>
                </a:solidFill>
                <a:effectLst>
                  <a:glow rad="101600">
                    <a:schemeClr val="accent1">
                      <a:lumMod val="60000"/>
                      <a:lumOff val="40000"/>
                      <a:alpha val="60000"/>
                    </a:schemeClr>
                  </a:glow>
                </a:effectLst>
              </a:rPr>
              <a:t>?</a:t>
            </a:r>
          </a:p>
        </p:txBody>
      </p:sp>
      <p:sp>
        <p:nvSpPr>
          <p:cNvPr id="4" name="3 CuadroTexto"/>
          <p:cNvSpPr txBox="1"/>
          <p:nvPr/>
        </p:nvSpPr>
        <p:spPr>
          <a:xfrm>
            <a:off x="6972300" y="1522710"/>
            <a:ext cx="1892300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4400" b="1" dirty="0" smtClean="0">
                <a:solidFill>
                  <a:schemeClr val="tx2">
                    <a:lumMod val="50000"/>
                  </a:schemeClr>
                </a:solidFill>
                <a:effectLst>
                  <a:glow rad="101600">
                    <a:schemeClr val="accent1">
                      <a:lumMod val="60000"/>
                      <a:lumOff val="40000"/>
                      <a:alpha val="60000"/>
                    </a:schemeClr>
                  </a:glow>
                </a:effectLst>
              </a:rPr>
              <a:t>?</a:t>
            </a:r>
          </a:p>
        </p:txBody>
      </p:sp>
      <p:sp>
        <p:nvSpPr>
          <p:cNvPr id="2" name="1 CuadroTexto"/>
          <p:cNvSpPr txBox="1"/>
          <p:nvPr/>
        </p:nvSpPr>
        <p:spPr>
          <a:xfrm>
            <a:off x="2343662" y="3386826"/>
            <a:ext cx="411869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8800" b="1" dirty="0" err="1" smtClean="0">
                <a:solidFill>
                  <a:schemeClr val="bg1"/>
                </a:solidFill>
                <a:effectLst>
                  <a:glow rad="101600">
                    <a:schemeClr val="accent1">
                      <a:lumMod val="60000"/>
                      <a:lumOff val="40000"/>
                      <a:alpha val="60000"/>
                    </a:schemeClr>
                  </a:glow>
                </a:effectLst>
              </a:rPr>
              <a:t>Thanks</a:t>
            </a:r>
            <a:r>
              <a:rPr lang="es-ES" sz="8800" b="1" dirty="0" smtClean="0">
                <a:solidFill>
                  <a:schemeClr val="bg1"/>
                </a:solidFill>
                <a:effectLst>
                  <a:glow rad="101600">
                    <a:schemeClr val="accent1">
                      <a:lumMod val="60000"/>
                      <a:lumOff val="40000"/>
                      <a:alpha val="60000"/>
                    </a:schemeClr>
                  </a:glow>
                </a:effectLst>
              </a:rPr>
              <a:t> !</a:t>
            </a:r>
          </a:p>
        </p:txBody>
      </p:sp>
      <p:sp>
        <p:nvSpPr>
          <p:cNvPr id="3" name="2 CuadroTexto"/>
          <p:cNvSpPr txBox="1"/>
          <p:nvPr/>
        </p:nvSpPr>
        <p:spPr>
          <a:xfrm>
            <a:off x="773346" y="3280212"/>
            <a:ext cx="809125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8800" b="1" dirty="0" err="1" smtClean="0">
                <a:solidFill>
                  <a:schemeClr val="bg1"/>
                </a:solidFill>
                <a:effectLst>
                  <a:glow rad="101600">
                    <a:schemeClr val="accent1">
                      <a:lumMod val="60000"/>
                      <a:lumOff val="40000"/>
                      <a:alpha val="60000"/>
                    </a:schemeClr>
                  </a:glow>
                </a:effectLst>
              </a:rPr>
              <a:t>Any</a:t>
            </a:r>
            <a:r>
              <a:rPr lang="es-ES" sz="8800" b="1" dirty="0" smtClean="0">
                <a:solidFill>
                  <a:schemeClr val="bg1"/>
                </a:solidFill>
                <a:effectLst>
                  <a:glow rad="101600">
                    <a:schemeClr val="accent1">
                      <a:lumMod val="60000"/>
                      <a:lumOff val="40000"/>
                      <a:alpha val="60000"/>
                    </a:schemeClr>
                  </a:glow>
                </a:effectLst>
              </a:rPr>
              <a:t> </a:t>
            </a:r>
            <a:r>
              <a:rPr lang="es-ES" sz="8800" b="1" dirty="0" err="1" smtClean="0">
                <a:solidFill>
                  <a:schemeClr val="bg1"/>
                </a:solidFill>
                <a:effectLst>
                  <a:glow rad="101600">
                    <a:schemeClr val="accent1">
                      <a:lumMod val="60000"/>
                      <a:lumOff val="40000"/>
                      <a:alpha val="60000"/>
                    </a:schemeClr>
                  </a:glow>
                </a:effectLst>
              </a:rPr>
              <a:t>questions</a:t>
            </a:r>
            <a:r>
              <a:rPr lang="es-ES" sz="8800" b="1" dirty="0" smtClean="0">
                <a:solidFill>
                  <a:schemeClr val="bg1"/>
                </a:solidFill>
                <a:effectLst>
                  <a:glow rad="101600">
                    <a:schemeClr val="accent1">
                      <a:lumMod val="60000"/>
                      <a:lumOff val="40000"/>
                      <a:alpha val="60000"/>
                    </a:schemeClr>
                  </a:glow>
                </a:effectLst>
              </a:rPr>
              <a:t> ??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37" presetClass="exit" presetSubtype="0" fill="hold" grpId="1" nodeType="afterEffect">
                                  <p:stCondLst>
                                    <p:cond delay="7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2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50" decel="100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350" accel="100000">
                                          <p:stCondLst>
                                            <p:cond delay="1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700"/>
                            </p:stCondLst>
                            <p:childTnLst>
                              <p:par>
                                <p:cTn id="18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200"/>
                            </p:stCondLst>
                            <p:childTnLst>
                              <p:par>
                                <p:cTn id="24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700"/>
                            </p:stCondLst>
                            <p:childTnLst>
                              <p:par>
                                <p:cTn id="30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200"/>
                            </p:stCondLst>
                            <p:childTnLst>
                              <p:par>
                                <p:cTn id="41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6" grpId="0"/>
      <p:bldP spid="4" grpId="0"/>
      <p:bldP spid="2" grpId="0"/>
      <p:bldP spid="2" grpId="1"/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677698" y="3619552"/>
            <a:ext cx="3847629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err="1" smtClean="0"/>
              <a:t>DLS</a:t>
            </a:r>
            <a:r>
              <a:rPr lang="en-US" sz="2000" b="1" dirty="0" smtClean="0"/>
              <a:t> </a:t>
            </a:r>
            <a:r>
              <a:rPr lang="en-US" sz="2000" b="1" dirty="0"/>
              <a:t>- Research Highlights</a:t>
            </a:r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    Robot design &amp; Development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    Locomotion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    Perception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    Hydraulic Control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    </a:t>
            </a:r>
            <a:r>
              <a:rPr lang="en-US" sz="2000" dirty="0" smtClean="0"/>
              <a:t>Software</a:t>
            </a:r>
            <a:endParaRPr lang="en-US" sz="2000" dirty="0"/>
          </a:p>
        </p:txBody>
      </p:sp>
      <p:sp>
        <p:nvSpPr>
          <p:cNvPr id="3" name="Rectángulo 2"/>
          <p:cNvSpPr/>
          <p:nvPr/>
        </p:nvSpPr>
        <p:spPr>
          <a:xfrm>
            <a:off x="677698" y="889338"/>
            <a:ext cx="7810981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/>
              <a:t>Dynamic Legged Systems </a:t>
            </a:r>
            <a:r>
              <a:rPr lang="en-US" sz="2000" b="1" dirty="0" smtClean="0"/>
              <a:t>Lab</a:t>
            </a:r>
          </a:p>
          <a:p>
            <a:pPr>
              <a:lnSpc>
                <a:spcPct val="150000"/>
              </a:lnSpc>
            </a:pPr>
            <a:r>
              <a:rPr lang="en-US" sz="2000" dirty="0" smtClean="0"/>
              <a:t>The </a:t>
            </a:r>
            <a:r>
              <a:rPr lang="en-US" sz="2000" dirty="0"/>
              <a:t>Dynamic Legged Systems (</a:t>
            </a:r>
            <a:r>
              <a:rPr lang="en-US" sz="2000" dirty="0" err="1"/>
              <a:t>DLS</a:t>
            </a:r>
            <a:r>
              <a:rPr lang="en-US" sz="2000" dirty="0"/>
              <a:t>) lab is performing research and development for the design and control of high-performance, versatile legged robots, including planning and perception. The torque-controlled hydraulic quadruped robot </a:t>
            </a:r>
            <a:r>
              <a:rPr lang="en-US" sz="2000" dirty="0" err="1"/>
              <a:t>HyQ</a:t>
            </a:r>
            <a:r>
              <a:rPr lang="en-US" sz="2000" dirty="0"/>
              <a:t> is </a:t>
            </a:r>
            <a:r>
              <a:rPr lang="en-US" sz="2000" dirty="0" smtClean="0"/>
              <a:t>their flagship </a:t>
            </a:r>
            <a:r>
              <a:rPr lang="en-US" sz="2000" dirty="0"/>
              <a:t>platform.</a:t>
            </a:r>
          </a:p>
        </p:txBody>
      </p:sp>
      <p:pic>
        <p:nvPicPr>
          <p:cNvPr id="11266" name="Picture 2" descr="hyq-home-gallery-(3112)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2980" y="3619552"/>
            <a:ext cx="3837438" cy="2473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3259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33821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01226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17 Rectángulo"/>
          <p:cNvSpPr/>
          <p:nvPr/>
        </p:nvSpPr>
        <p:spPr>
          <a:xfrm>
            <a:off x="4862491" y="1271059"/>
            <a:ext cx="3756353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smtClean="0"/>
              <a:t>Was </a:t>
            </a:r>
            <a:r>
              <a:rPr lang="en-US" sz="2000" dirty="0" smtClean="0"/>
              <a:t>created by the Prof. Isaac Horowitz (1959). It’s a linear technique that adds </a:t>
            </a:r>
            <a:r>
              <a:rPr lang="en-US" sz="2000" b="1" dirty="0" smtClean="0">
                <a:solidFill>
                  <a:schemeClr val="tx2"/>
                </a:solidFill>
              </a:rPr>
              <a:t>quantitative characteristic </a:t>
            </a:r>
            <a:r>
              <a:rPr lang="en-US" sz="2000" dirty="0" smtClean="0"/>
              <a:t> </a:t>
            </a:r>
            <a:r>
              <a:rPr lang="en-US" sz="2000" dirty="0"/>
              <a:t>i</a:t>
            </a:r>
            <a:r>
              <a:rPr lang="en-US" sz="2000" dirty="0" smtClean="0"/>
              <a:t>n the frequency analysis initially proposed by Bode (1945).</a:t>
            </a:r>
            <a:endParaRPr lang="en-US" sz="2000" dirty="0"/>
          </a:p>
        </p:txBody>
      </p:sp>
      <p:grpSp>
        <p:nvGrpSpPr>
          <p:cNvPr id="32" name="34 Grupo"/>
          <p:cNvGrpSpPr/>
          <p:nvPr/>
        </p:nvGrpSpPr>
        <p:grpSpPr>
          <a:xfrm>
            <a:off x="4781721" y="3454804"/>
            <a:ext cx="4087583" cy="2356135"/>
            <a:chOff x="1705433" y="2617296"/>
            <a:chExt cx="5450110" cy="3141512"/>
          </a:xfrm>
        </p:grpSpPr>
        <p:sp>
          <p:nvSpPr>
            <p:cNvPr id="33" name="26 Flecha abajo"/>
            <p:cNvSpPr/>
            <p:nvPr/>
          </p:nvSpPr>
          <p:spPr>
            <a:xfrm>
              <a:off x="3875314" y="4586520"/>
              <a:ext cx="783773" cy="484923"/>
            </a:xfrm>
            <a:prstGeom prst="downArrow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38" name="27 Rectángulo"/>
            <p:cNvSpPr/>
            <p:nvPr/>
          </p:nvSpPr>
          <p:spPr>
            <a:xfrm>
              <a:off x="1705433" y="5143255"/>
              <a:ext cx="5450110" cy="61555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1" dirty="0" smtClean="0"/>
                <a:t>Quantitative management</a:t>
              </a:r>
              <a:endParaRPr lang="en-US" sz="2400" b="1" dirty="0"/>
            </a:p>
          </p:txBody>
        </p:sp>
        <p:grpSp>
          <p:nvGrpSpPr>
            <p:cNvPr id="39" name="28 Grupo"/>
            <p:cNvGrpSpPr/>
            <p:nvPr/>
          </p:nvGrpSpPr>
          <p:grpSpPr>
            <a:xfrm>
              <a:off x="3525513" y="3558408"/>
              <a:ext cx="1646492" cy="656151"/>
              <a:chOff x="3525513" y="3935772"/>
              <a:chExt cx="1646492" cy="656151"/>
            </a:xfrm>
          </p:grpSpPr>
          <p:sp>
            <p:nvSpPr>
              <p:cNvPr id="46" name="29 Flecha abajo"/>
              <p:cNvSpPr/>
              <p:nvPr/>
            </p:nvSpPr>
            <p:spPr>
              <a:xfrm rot="2700000">
                <a:off x="4715684" y="3935772"/>
                <a:ext cx="256492" cy="656151"/>
              </a:xfrm>
              <a:prstGeom prst="downArrow">
                <a:avLst/>
              </a:prstGeom>
              <a:solidFill>
                <a:schemeClr val="tx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51" name="30 Flecha abajo"/>
              <p:cNvSpPr/>
              <p:nvPr/>
            </p:nvSpPr>
            <p:spPr>
              <a:xfrm rot="18900000" flipH="1">
                <a:off x="3525513" y="3935772"/>
                <a:ext cx="256492" cy="656151"/>
              </a:xfrm>
              <a:prstGeom prst="downArrow">
                <a:avLst/>
              </a:prstGeom>
              <a:solidFill>
                <a:schemeClr val="tx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</p:grpSp>
        <p:sp>
          <p:nvSpPr>
            <p:cNvPr id="40" name="31 Rectángulo"/>
            <p:cNvSpPr/>
            <p:nvPr/>
          </p:nvSpPr>
          <p:spPr>
            <a:xfrm>
              <a:off x="1825042" y="2617296"/>
              <a:ext cx="2209930" cy="94384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dirty="0" smtClean="0">
                  <a:solidFill>
                    <a:schemeClr val="tx2"/>
                  </a:solidFill>
                </a:rPr>
                <a:t>Model uncertainties</a:t>
              </a:r>
              <a:endParaRPr lang="en-US" sz="2000" b="1" dirty="0">
                <a:solidFill>
                  <a:schemeClr val="tx2"/>
                </a:solidFill>
              </a:endParaRPr>
            </a:p>
          </p:txBody>
        </p:sp>
        <p:sp>
          <p:nvSpPr>
            <p:cNvPr id="41" name="32 Rectángulo"/>
            <p:cNvSpPr/>
            <p:nvPr/>
          </p:nvSpPr>
          <p:spPr>
            <a:xfrm>
              <a:off x="4659087" y="2822480"/>
              <a:ext cx="2162509" cy="5334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dirty="0" smtClean="0">
                  <a:solidFill>
                    <a:schemeClr val="tx2"/>
                  </a:solidFill>
                </a:rPr>
                <a:t>Disturbances</a:t>
              </a:r>
              <a:endParaRPr lang="en-US" sz="2000" b="1" dirty="0">
                <a:solidFill>
                  <a:schemeClr val="tx2"/>
                </a:solidFill>
              </a:endParaRPr>
            </a:p>
          </p:txBody>
        </p:sp>
        <p:sp>
          <p:nvSpPr>
            <p:cNvPr id="45" name="33 Elipse"/>
            <p:cNvSpPr/>
            <p:nvPr/>
          </p:nvSpPr>
          <p:spPr>
            <a:xfrm>
              <a:off x="4005943" y="3976922"/>
              <a:ext cx="522515" cy="52251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</p:grpSp>
      <p:grpSp>
        <p:nvGrpSpPr>
          <p:cNvPr id="2" name="Grupo 1"/>
          <p:cNvGrpSpPr/>
          <p:nvPr/>
        </p:nvGrpSpPr>
        <p:grpSpPr>
          <a:xfrm>
            <a:off x="452082" y="2418544"/>
            <a:ext cx="4010721" cy="3697211"/>
            <a:chOff x="6501936" y="1535933"/>
            <a:chExt cx="5347628" cy="4929614"/>
          </a:xfrm>
        </p:grpSpPr>
        <p:sp>
          <p:nvSpPr>
            <p:cNvPr id="52" name="27 CuadroTexto"/>
            <p:cNvSpPr txBox="1"/>
            <p:nvPr/>
          </p:nvSpPr>
          <p:spPr>
            <a:xfrm>
              <a:off x="6501936" y="1535933"/>
              <a:ext cx="1622896" cy="885349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latin typeface="Arial Rounded MT Bold" pitchFamily="34" charset="0"/>
                </a:rPr>
                <a:t>Plant model</a:t>
              </a:r>
            </a:p>
            <a:p>
              <a:pPr algn="ctr"/>
              <a:r>
                <a:rPr lang="en-US" sz="1100" dirty="0" smtClean="0">
                  <a:latin typeface="Arial Rounded MT Bold" pitchFamily="34" charset="0"/>
                </a:rPr>
                <a:t>+</a:t>
              </a:r>
            </a:p>
            <a:p>
              <a:pPr algn="ctr"/>
              <a:r>
                <a:rPr lang="en-US" sz="1100" dirty="0" smtClean="0">
                  <a:latin typeface="Arial Rounded MT Bold" pitchFamily="34" charset="0"/>
                </a:rPr>
                <a:t>Uncertainties</a:t>
              </a:r>
              <a:endParaRPr lang="en-US" sz="1100" dirty="0">
                <a:latin typeface="Arial Rounded MT Bold" pitchFamily="34" charset="0"/>
              </a:endParaRPr>
            </a:p>
          </p:txBody>
        </p:sp>
        <p:sp>
          <p:nvSpPr>
            <p:cNvPr id="70" name="28 CuadroTexto"/>
            <p:cNvSpPr txBox="1"/>
            <p:nvPr/>
          </p:nvSpPr>
          <p:spPr>
            <a:xfrm>
              <a:off x="9936148" y="1547105"/>
              <a:ext cx="1763212" cy="6356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latin typeface="Arial Rounded MT Bold" pitchFamily="34" charset="0"/>
                </a:rPr>
                <a:t>Performance requirements</a:t>
              </a:r>
              <a:endParaRPr lang="en-US" sz="1100" dirty="0">
                <a:latin typeface="Arial Rounded MT Bold" pitchFamily="34" charset="0"/>
              </a:endParaRPr>
            </a:p>
          </p:txBody>
        </p:sp>
        <p:sp>
          <p:nvSpPr>
            <p:cNvPr id="71" name="29 Flecha abajo"/>
            <p:cNvSpPr/>
            <p:nvPr/>
          </p:nvSpPr>
          <p:spPr>
            <a:xfrm rot="2243908">
              <a:off x="9395516" y="2546274"/>
              <a:ext cx="364274" cy="728548"/>
            </a:xfrm>
            <a:prstGeom prst="downArrow">
              <a:avLst/>
            </a:prstGeom>
            <a:solidFill>
              <a:schemeClr val="tx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72" name="30 Flecha abajo"/>
            <p:cNvSpPr/>
            <p:nvPr/>
          </p:nvSpPr>
          <p:spPr>
            <a:xfrm rot="19356092" flipH="1">
              <a:off x="8496330" y="2548773"/>
              <a:ext cx="364274" cy="728548"/>
            </a:xfrm>
            <a:prstGeom prst="downArrow">
              <a:avLst/>
            </a:prstGeom>
            <a:solidFill>
              <a:schemeClr val="tx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73" name="31 Proceso alternativo"/>
            <p:cNvSpPr/>
            <p:nvPr/>
          </p:nvSpPr>
          <p:spPr>
            <a:xfrm>
              <a:off x="8087871" y="3359812"/>
              <a:ext cx="2107582" cy="1464028"/>
            </a:xfrm>
            <a:prstGeom prst="flowChartAlternateProcess">
              <a:avLst/>
            </a:prstGeom>
            <a:solidFill>
              <a:schemeClr val="tx1"/>
            </a:solidFill>
            <a:ln w="57150">
              <a:solidFill>
                <a:schemeClr val="accent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haroni" pitchFamily="2" charset="-79"/>
                  <a:cs typeface="Aharoni" pitchFamily="2" charset="-79"/>
                </a:rPr>
                <a:t>Bounds</a:t>
              </a:r>
            </a:p>
            <a:p>
              <a:pPr algn="ctr"/>
              <a:endParaRPr lang="en-US" sz="1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itchFamily="2" charset="-79"/>
                <a:cs typeface="Aharoni" pitchFamily="2" charset="-79"/>
              </a:endParaRPr>
            </a:p>
            <a:p>
              <a:pPr algn="ctr"/>
              <a:endParaRPr lang="en-US" sz="1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itchFamily="2" charset="-79"/>
                <a:cs typeface="Aharoni" pitchFamily="2" charset="-79"/>
              </a:endParaRPr>
            </a:p>
            <a:p>
              <a:pPr algn="ctr"/>
              <a:r>
                <a:rPr lang="en-US" sz="1600" dirty="0" err="1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haroni" pitchFamily="2" charset="-79"/>
                  <a:cs typeface="Aharoni" pitchFamily="2" charset="-79"/>
                </a:rPr>
                <a:t>Loopshaping</a:t>
              </a:r>
              <a:endPara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itchFamily="2" charset="-79"/>
                <a:cs typeface="Aharoni" pitchFamily="2" charset="-79"/>
              </a:endParaRPr>
            </a:p>
          </p:txBody>
        </p:sp>
        <p:sp>
          <p:nvSpPr>
            <p:cNvPr id="74" name="32 Flecha abajo"/>
            <p:cNvSpPr/>
            <p:nvPr/>
          </p:nvSpPr>
          <p:spPr>
            <a:xfrm>
              <a:off x="8870723" y="3973008"/>
              <a:ext cx="164790" cy="303561"/>
            </a:xfrm>
            <a:prstGeom prst="downArrow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75" name="33 Flecha abajo"/>
            <p:cNvSpPr/>
            <p:nvPr/>
          </p:nvSpPr>
          <p:spPr>
            <a:xfrm>
              <a:off x="9270299" y="3960308"/>
              <a:ext cx="164790" cy="303561"/>
            </a:xfrm>
            <a:prstGeom prst="downArrow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76" name="34 CuadroTexto"/>
            <p:cNvSpPr txBox="1"/>
            <p:nvPr/>
          </p:nvSpPr>
          <p:spPr>
            <a:xfrm>
              <a:off x="10046924" y="2882893"/>
              <a:ext cx="1802640" cy="4103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Rounded MT Bold" pitchFamily="34" charset="0"/>
                  <a:cs typeface="Aharoni" pitchFamily="2" charset="-79"/>
                </a:rPr>
                <a:t>Performance</a:t>
              </a:r>
              <a:endParaRPr 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itchFamily="34" charset="0"/>
                <a:cs typeface="Aharoni" pitchFamily="2" charset="-79"/>
              </a:endParaRPr>
            </a:p>
          </p:txBody>
        </p:sp>
        <p:sp>
          <p:nvSpPr>
            <p:cNvPr id="77" name="35 CuadroTexto"/>
            <p:cNvSpPr txBox="1"/>
            <p:nvPr/>
          </p:nvSpPr>
          <p:spPr>
            <a:xfrm>
              <a:off x="6792103" y="2873035"/>
              <a:ext cx="1624827" cy="4103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Rounded MT Bold" pitchFamily="34" charset="0"/>
                  <a:cs typeface="Aharoni" pitchFamily="2" charset="-79"/>
                </a:rPr>
                <a:t>Robustness</a:t>
              </a:r>
              <a:endParaRPr 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itchFamily="34" charset="0"/>
                <a:cs typeface="Aharoni" pitchFamily="2" charset="-79"/>
              </a:endParaRPr>
            </a:p>
          </p:txBody>
        </p:sp>
        <p:sp>
          <p:nvSpPr>
            <p:cNvPr id="78" name="36 Flecha abajo"/>
            <p:cNvSpPr/>
            <p:nvPr/>
          </p:nvSpPr>
          <p:spPr>
            <a:xfrm>
              <a:off x="8929484" y="5006963"/>
              <a:ext cx="468351" cy="442332"/>
            </a:xfrm>
            <a:prstGeom prst="downArrow">
              <a:avLst/>
            </a:prstGeom>
            <a:solidFill>
              <a:schemeClr val="tx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79" name="37 Elipse"/>
            <p:cNvSpPr/>
            <p:nvPr/>
          </p:nvSpPr>
          <p:spPr>
            <a:xfrm>
              <a:off x="8074055" y="5593202"/>
              <a:ext cx="780585" cy="7112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b="1" dirty="0" smtClean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haroni" pitchFamily="2" charset="-79"/>
                  <a:cs typeface="Aharoni" pitchFamily="2" charset="-79"/>
                </a:rPr>
                <a:t>F</a:t>
              </a:r>
              <a:endParaRPr lang="en-US" sz="3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itchFamily="2" charset="-79"/>
                <a:cs typeface="Aharoni" pitchFamily="2" charset="-79"/>
              </a:endParaRPr>
            </a:p>
          </p:txBody>
        </p:sp>
        <p:sp>
          <p:nvSpPr>
            <p:cNvPr id="80" name="38 Elipse"/>
            <p:cNvSpPr/>
            <p:nvPr/>
          </p:nvSpPr>
          <p:spPr>
            <a:xfrm>
              <a:off x="9545856" y="5593202"/>
              <a:ext cx="780585" cy="7112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b="1" dirty="0" smtClean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haroni" pitchFamily="2" charset="-79"/>
                  <a:cs typeface="Aharoni" pitchFamily="2" charset="-79"/>
                </a:rPr>
                <a:t>G</a:t>
              </a:r>
              <a:endParaRPr lang="en-US" sz="3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itchFamily="2" charset="-79"/>
                <a:cs typeface="Aharoni" pitchFamily="2" charset="-79"/>
              </a:endParaRPr>
            </a:p>
          </p:txBody>
        </p:sp>
        <p:sp>
          <p:nvSpPr>
            <p:cNvPr id="81" name="39 Rectángulo"/>
            <p:cNvSpPr/>
            <p:nvPr/>
          </p:nvSpPr>
          <p:spPr>
            <a:xfrm>
              <a:off x="8970836" y="5521699"/>
              <a:ext cx="355735" cy="94384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40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haroni" pitchFamily="2" charset="-79"/>
                  <a:cs typeface="Aharoni" pitchFamily="2" charset="-79"/>
                </a:rPr>
                <a:t>+</a:t>
              </a:r>
              <a:endParaRPr 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itchFamily="2" charset="-79"/>
                <a:cs typeface="Aharoni" pitchFamily="2" charset="-79"/>
              </a:endParaRPr>
            </a:p>
          </p:txBody>
        </p:sp>
      </p:grpSp>
      <p:sp>
        <p:nvSpPr>
          <p:cNvPr id="84" name="Rectángulo 83"/>
          <p:cNvSpPr/>
          <p:nvPr/>
        </p:nvSpPr>
        <p:spPr>
          <a:xfrm>
            <a:off x="1684914" y="509465"/>
            <a:ext cx="1319592" cy="13388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5400" b="1" dirty="0" smtClean="0">
                <a:solidFill>
                  <a:srgbClr val="0070C0"/>
                </a:solidFill>
              </a:rPr>
              <a:t>QFT</a:t>
            </a:r>
            <a:endParaRPr lang="pt-BR" sz="5400" b="1" dirty="0">
              <a:solidFill>
                <a:srgbClr val="0070C0"/>
              </a:solidFill>
            </a:endParaRPr>
          </a:p>
        </p:txBody>
      </p:sp>
      <p:sp>
        <p:nvSpPr>
          <p:cNvPr id="85" name="Rectángulo 84"/>
          <p:cNvSpPr/>
          <p:nvPr/>
        </p:nvSpPr>
        <p:spPr>
          <a:xfrm>
            <a:off x="669707" y="1611910"/>
            <a:ext cx="3460211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BR" b="1" dirty="0" err="1" smtClean="0">
                <a:solidFill>
                  <a:srgbClr val="0070C0"/>
                </a:solidFill>
              </a:rPr>
              <a:t>Q</a:t>
            </a:r>
            <a:r>
              <a:rPr lang="pt-BR" b="1" dirty="0" err="1" smtClean="0"/>
              <a:t>uantitative</a:t>
            </a:r>
            <a:r>
              <a:rPr lang="pt-BR" b="1" dirty="0" smtClean="0"/>
              <a:t> </a:t>
            </a:r>
            <a:r>
              <a:rPr lang="pt-BR" b="1" dirty="0" smtClean="0">
                <a:solidFill>
                  <a:srgbClr val="0070C0"/>
                </a:solidFill>
              </a:rPr>
              <a:t>F</a:t>
            </a:r>
            <a:r>
              <a:rPr lang="pt-BR" b="1" dirty="0" smtClean="0"/>
              <a:t>eedback </a:t>
            </a:r>
            <a:r>
              <a:rPr lang="pt-BR" b="1" dirty="0" err="1" smtClean="0">
                <a:solidFill>
                  <a:srgbClr val="0070C0"/>
                </a:solidFill>
              </a:rPr>
              <a:t>T</a:t>
            </a:r>
            <a:r>
              <a:rPr lang="pt-BR" b="1" dirty="0" err="1" smtClean="0"/>
              <a:t>heory</a:t>
            </a:r>
            <a:endParaRPr lang="pt-BR" b="1" dirty="0"/>
          </a:p>
        </p:txBody>
      </p:sp>
      <p:sp>
        <p:nvSpPr>
          <p:cNvPr id="28" name="Rectángulo 27"/>
          <p:cNvSpPr/>
          <p:nvPr/>
        </p:nvSpPr>
        <p:spPr>
          <a:xfrm>
            <a:off x="278162" y="36561"/>
            <a:ext cx="67187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>
                <a:solidFill>
                  <a:srgbClr val="FFC000"/>
                </a:solidFill>
              </a:rPr>
              <a:t>QFT </a:t>
            </a:r>
            <a:r>
              <a:rPr lang="en-US" sz="2800" b="1" dirty="0">
                <a:solidFill>
                  <a:srgbClr val="FFC000"/>
                </a:solidFill>
              </a:rPr>
              <a:t>o</a:t>
            </a:r>
            <a:r>
              <a:rPr lang="en-US" sz="2800" b="1" dirty="0" smtClean="0">
                <a:solidFill>
                  <a:srgbClr val="FFC000"/>
                </a:solidFill>
              </a:rPr>
              <a:t>verview</a:t>
            </a:r>
            <a:endParaRPr lang="en-US" sz="2800" b="1" dirty="0">
              <a:solidFill>
                <a:srgbClr val="FFC00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18397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25 Rectángulo"/>
          <p:cNvSpPr/>
          <p:nvPr/>
        </p:nvSpPr>
        <p:spPr>
          <a:xfrm>
            <a:off x="2717207" y="3174683"/>
            <a:ext cx="514350" cy="400050"/>
          </a:xfrm>
          <a:prstGeom prst="rect">
            <a:avLst/>
          </a:prstGeom>
          <a:solidFill>
            <a:srgbClr val="FFC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2" name="51 Rectángulo"/>
          <p:cNvSpPr/>
          <p:nvPr/>
        </p:nvSpPr>
        <p:spPr>
          <a:xfrm>
            <a:off x="4384082" y="3174683"/>
            <a:ext cx="514350" cy="400050"/>
          </a:xfrm>
          <a:prstGeom prst="rect">
            <a:avLst/>
          </a:prstGeom>
          <a:solidFill>
            <a:srgbClr val="FFC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3" name="52 Rectángulo"/>
          <p:cNvSpPr/>
          <p:nvPr/>
        </p:nvSpPr>
        <p:spPr>
          <a:xfrm>
            <a:off x="5930942" y="3174683"/>
            <a:ext cx="514350" cy="400050"/>
          </a:xfrm>
          <a:prstGeom prst="rect">
            <a:avLst/>
          </a:prstGeom>
          <a:solidFill>
            <a:srgbClr val="FFC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1" name="60 Rectángulo"/>
          <p:cNvSpPr/>
          <p:nvPr/>
        </p:nvSpPr>
        <p:spPr>
          <a:xfrm>
            <a:off x="5104716" y="3878580"/>
            <a:ext cx="514350" cy="388620"/>
          </a:xfrm>
          <a:prstGeom prst="rect">
            <a:avLst/>
          </a:prstGeom>
          <a:solidFill>
            <a:srgbClr val="FFC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9" name="58 Rectángulo redondeado"/>
          <p:cNvSpPr/>
          <p:nvPr/>
        </p:nvSpPr>
        <p:spPr>
          <a:xfrm>
            <a:off x="7624487" y="3160532"/>
            <a:ext cx="514350" cy="400050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0" name="59 Rectángulo redondeado"/>
          <p:cNvSpPr/>
          <p:nvPr/>
        </p:nvSpPr>
        <p:spPr>
          <a:xfrm>
            <a:off x="7611424" y="3865927"/>
            <a:ext cx="514350" cy="400050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5" name="54 Rectángulo redondeado"/>
          <p:cNvSpPr/>
          <p:nvPr/>
        </p:nvSpPr>
        <p:spPr>
          <a:xfrm>
            <a:off x="5109888" y="2560321"/>
            <a:ext cx="670560" cy="374332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6" name="55 Rectángulo redondeado"/>
          <p:cNvSpPr/>
          <p:nvPr/>
        </p:nvSpPr>
        <p:spPr>
          <a:xfrm>
            <a:off x="6588168" y="2560321"/>
            <a:ext cx="670560" cy="374332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9" name="48 Rectángulo redondeado"/>
          <p:cNvSpPr/>
          <p:nvPr/>
        </p:nvSpPr>
        <p:spPr>
          <a:xfrm>
            <a:off x="1711367" y="3151823"/>
            <a:ext cx="514350" cy="400050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2 Rectángulo"/>
          <p:cNvSpPr/>
          <p:nvPr/>
        </p:nvSpPr>
        <p:spPr>
          <a:xfrm>
            <a:off x="571500" y="832535"/>
            <a:ext cx="74041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000" dirty="0" smtClean="0"/>
              <a:t>QFT </a:t>
            </a:r>
            <a:r>
              <a:rPr lang="pt-BR" sz="2000" dirty="0" err="1" smtClean="0"/>
              <a:t>is</a:t>
            </a:r>
            <a:r>
              <a:rPr lang="pt-BR" sz="2000" dirty="0" smtClean="0"/>
              <a:t> </a:t>
            </a:r>
            <a:r>
              <a:rPr lang="pt-BR" sz="2000" dirty="0" err="1" smtClean="0"/>
              <a:t>based</a:t>
            </a:r>
            <a:r>
              <a:rPr lang="pt-BR" sz="2000" dirty="0" smtClean="0"/>
              <a:t> </a:t>
            </a:r>
            <a:r>
              <a:rPr lang="pt-BR" sz="2000" dirty="0" err="1" smtClean="0"/>
              <a:t>on</a:t>
            </a:r>
            <a:r>
              <a:rPr lang="pt-BR" sz="2000" dirty="0" smtClean="0"/>
              <a:t> a 2-DOF system:</a:t>
            </a:r>
            <a:endParaRPr lang="pt-BR" sz="2000" dirty="0"/>
          </a:p>
        </p:txBody>
      </p:sp>
      <p:pic>
        <p:nvPicPr>
          <p:cNvPr id="3081" name="Picture 9" descr="C:\Users\Victor Hugo  Ledezma\Desktop\job\Dropbox\Dissertaçao\Presentaçao\PPoint\imagenes\diagrama 2GDL.wm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788363" y="2654935"/>
            <a:ext cx="6285583" cy="1614487"/>
          </a:xfrm>
          <a:prstGeom prst="rect">
            <a:avLst/>
          </a:prstGeom>
          <a:noFill/>
        </p:spPr>
      </p:pic>
      <p:sp>
        <p:nvSpPr>
          <p:cNvPr id="10" name="9 Llamada de flecha a la derecha"/>
          <p:cNvSpPr/>
          <p:nvPr/>
        </p:nvSpPr>
        <p:spPr>
          <a:xfrm>
            <a:off x="485981" y="3107055"/>
            <a:ext cx="1257299" cy="504825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83533"/>
            </a:avLst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dirty="0" err="1" smtClean="0"/>
              <a:t>Reference</a:t>
            </a:r>
            <a:endParaRPr lang="pt-BR" sz="1400" b="1" dirty="0"/>
          </a:p>
        </p:txBody>
      </p:sp>
      <p:sp>
        <p:nvSpPr>
          <p:cNvPr id="34" name="33 Llamada de flecha a la derecha"/>
          <p:cNvSpPr/>
          <p:nvPr/>
        </p:nvSpPr>
        <p:spPr>
          <a:xfrm rot="5400000">
            <a:off x="4943677" y="1374938"/>
            <a:ext cx="1089660" cy="1418272"/>
          </a:xfrm>
          <a:prstGeom prst="rightArrowCallout">
            <a:avLst>
              <a:gd name="adj1" fmla="val 13005"/>
              <a:gd name="adj2" fmla="val 13504"/>
              <a:gd name="adj3" fmla="val 14527"/>
              <a:gd name="adj4" fmla="val 73043"/>
            </a:avLst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pt-BR" sz="1400" b="1" dirty="0" err="1" smtClean="0"/>
              <a:t>Disturbance</a:t>
            </a:r>
            <a:r>
              <a:rPr lang="pt-BR" sz="1400" b="1" dirty="0" smtClean="0"/>
              <a:t> </a:t>
            </a:r>
            <a:r>
              <a:rPr lang="pt-BR" sz="1400" b="1" dirty="0" err="1" smtClean="0"/>
              <a:t>at</a:t>
            </a:r>
            <a:r>
              <a:rPr lang="pt-BR" sz="1400" b="1" dirty="0" smtClean="0"/>
              <a:t> input </a:t>
            </a:r>
            <a:r>
              <a:rPr lang="pt-BR" sz="1400" b="1" dirty="0" err="1" smtClean="0"/>
              <a:t>of</a:t>
            </a:r>
            <a:r>
              <a:rPr lang="pt-BR" sz="1400" b="1" dirty="0" smtClean="0"/>
              <a:t> </a:t>
            </a:r>
            <a:r>
              <a:rPr lang="pt-BR" sz="1400" b="1" dirty="0" err="1" smtClean="0"/>
              <a:t>the</a:t>
            </a:r>
            <a:endParaRPr lang="pt-BR" sz="1400" b="1" dirty="0"/>
          </a:p>
          <a:p>
            <a:pPr algn="ctr"/>
            <a:r>
              <a:rPr lang="pt-BR" sz="1400" b="1" dirty="0" err="1" smtClean="0"/>
              <a:t>plant</a:t>
            </a:r>
            <a:endParaRPr lang="pt-BR" sz="1400" b="1" dirty="0"/>
          </a:p>
        </p:txBody>
      </p:sp>
      <p:sp>
        <p:nvSpPr>
          <p:cNvPr id="40" name="39 Llamada de flecha a la derecha"/>
          <p:cNvSpPr/>
          <p:nvPr/>
        </p:nvSpPr>
        <p:spPr>
          <a:xfrm rot="5400000">
            <a:off x="6376237" y="1374938"/>
            <a:ext cx="1089660" cy="1410652"/>
          </a:xfrm>
          <a:prstGeom prst="rightArrowCallout">
            <a:avLst>
              <a:gd name="adj1" fmla="val 13005"/>
              <a:gd name="adj2" fmla="val 13504"/>
              <a:gd name="adj3" fmla="val 14527"/>
              <a:gd name="adj4" fmla="val 73043"/>
            </a:avLst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pt-BR" sz="1400" b="1" dirty="0" err="1" smtClean="0"/>
              <a:t>Disturbance</a:t>
            </a:r>
            <a:r>
              <a:rPr lang="pt-BR" sz="1400" b="1" dirty="0" smtClean="0"/>
              <a:t> </a:t>
            </a:r>
            <a:r>
              <a:rPr lang="pt-BR" sz="1400" b="1" dirty="0" err="1" smtClean="0"/>
              <a:t>at</a:t>
            </a:r>
            <a:r>
              <a:rPr lang="pt-BR" sz="1400" b="1" dirty="0" smtClean="0"/>
              <a:t> output </a:t>
            </a:r>
            <a:r>
              <a:rPr lang="pt-BR" sz="1400" b="1" dirty="0" err="1" smtClean="0"/>
              <a:t>of</a:t>
            </a:r>
            <a:r>
              <a:rPr lang="pt-BR" sz="1400" b="1" dirty="0" smtClean="0"/>
              <a:t> </a:t>
            </a:r>
            <a:r>
              <a:rPr lang="pt-BR" sz="1400" b="1" dirty="0" err="1" smtClean="0"/>
              <a:t>the</a:t>
            </a:r>
            <a:r>
              <a:rPr lang="pt-BR" sz="1400" b="1" dirty="0" smtClean="0"/>
              <a:t> </a:t>
            </a:r>
            <a:r>
              <a:rPr lang="pt-BR" sz="1400" b="1" dirty="0" err="1" smtClean="0"/>
              <a:t>plant</a:t>
            </a:r>
            <a:endParaRPr lang="pt-BR" sz="1400" b="1" dirty="0"/>
          </a:p>
        </p:txBody>
      </p:sp>
      <p:sp>
        <p:nvSpPr>
          <p:cNvPr id="41" name="40 Llamada de flecha a la derecha"/>
          <p:cNvSpPr/>
          <p:nvPr/>
        </p:nvSpPr>
        <p:spPr>
          <a:xfrm rot="5400000">
            <a:off x="4258827" y="2086457"/>
            <a:ext cx="771529" cy="1418272"/>
          </a:xfrm>
          <a:prstGeom prst="rightArrowCallout">
            <a:avLst>
              <a:gd name="adj1" fmla="val 22882"/>
              <a:gd name="adj2" fmla="val 20912"/>
              <a:gd name="adj3" fmla="val 21935"/>
              <a:gd name="adj4" fmla="val 60697"/>
            </a:avLst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pt-BR" sz="1400" b="1" dirty="0" err="1" smtClean="0"/>
              <a:t>Controller</a:t>
            </a:r>
            <a:endParaRPr lang="pt-BR" sz="1400" b="1" dirty="0"/>
          </a:p>
        </p:txBody>
      </p:sp>
      <p:sp>
        <p:nvSpPr>
          <p:cNvPr id="42" name="41 Llamada de flecha a la derecha"/>
          <p:cNvSpPr/>
          <p:nvPr/>
        </p:nvSpPr>
        <p:spPr>
          <a:xfrm rot="5400000" flipH="1">
            <a:off x="2640531" y="3491393"/>
            <a:ext cx="723901" cy="1037272"/>
          </a:xfrm>
          <a:prstGeom prst="rightArrowCallout">
            <a:avLst>
              <a:gd name="adj1" fmla="val 22882"/>
              <a:gd name="adj2" fmla="val 20912"/>
              <a:gd name="adj3" fmla="val 21935"/>
              <a:gd name="adj4" fmla="val 60697"/>
            </a:avLst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pt-BR" sz="1400" b="1" dirty="0" smtClean="0"/>
              <a:t>Prefilter</a:t>
            </a:r>
            <a:endParaRPr lang="pt-BR" sz="1400" b="1" dirty="0"/>
          </a:p>
        </p:txBody>
      </p:sp>
      <p:sp>
        <p:nvSpPr>
          <p:cNvPr id="43" name="42 Llamada de flecha a la derecha"/>
          <p:cNvSpPr/>
          <p:nvPr/>
        </p:nvSpPr>
        <p:spPr>
          <a:xfrm rot="5400000">
            <a:off x="5800926" y="2300772"/>
            <a:ext cx="771529" cy="989645"/>
          </a:xfrm>
          <a:prstGeom prst="rightArrowCallout">
            <a:avLst>
              <a:gd name="adj1" fmla="val 22882"/>
              <a:gd name="adj2" fmla="val 20912"/>
              <a:gd name="adj3" fmla="val 21935"/>
              <a:gd name="adj4" fmla="val 60697"/>
            </a:avLst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pt-BR" sz="1400" b="1" dirty="0" err="1" smtClean="0"/>
              <a:t>Plant</a:t>
            </a:r>
            <a:endParaRPr lang="pt-BR" sz="1400" b="1" dirty="0"/>
          </a:p>
        </p:txBody>
      </p:sp>
      <p:sp>
        <p:nvSpPr>
          <p:cNvPr id="44" name="43 Llamada de flecha a la derecha"/>
          <p:cNvSpPr/>
          <p:nvPr/>
        </p:nvSpPr>
        <p:spPr>
          <a:xfrm rot="5400000" flipH="1">
            <a:off x="5018925" y="4176241"/>
            <a:ext cx="723901" cy="970595"/>
          </a:xfrm>
          <a:prstGeom prst="rightArrowCallout">
            <a:avLst>
              <a:gd name="adj1" fmla="val 22882"/>
              <a:gd name="adj2" fmla="val 20912"/>
              <a:gd name="adj3" fmla="val 21935"/>
              <a:gd name="adj4" fmla="val 60697"/>
            </a:avLst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pt-BR" sz="1400" b="1" dirty="0" smtClean="0"/>
              <a:t>Sensor</a:t>
            </a:r>
            <a:endParaRPr lang="pt-BR" sz="1400" b="1" dirty="0"/>
          </a:p>
        </p:txBody>
      </p:sp>
      <p:sp>
        <p:nvSpPr>
          <p:cNvPr id="45" name="44 Llamada de flecha a la derecha"/>
          <p:cNvSpPr/>
          <p:nvPr/>
        </p:nvSpPr>
        <p:spPr>
          <a:xfrm rot="5400000">
            <a:off x="7498281" y="2291247"/>
            <a:ext cx="771529" cy="989645"/>
          </a:xfrm>
          <a:prstGeom prst="rightArrowCallout">
            <a:avLst>
              <a:gd name="adj1" fmla="val 22882"/>
              <a:gd name="adj2" fmla="val 20912"/>
              <a:gd name="adj3" fmla="val 21935"/>
              <a:gd name="adj4" fmla="val 60697"/>
            </a:avLst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pt-BR" sz="1400" b="1" dirty="0" smtClean="0"/>
              <a:t>Output</a:t>
            </a:r>
            <a:endParaRPr lang="pt-BR" sz="1400" b="1" dirty="0"/>
          </a:p>
        </p:txBody>
      </p:sp>
      <p:sp>
        <p:nvSpPr>
          <p:cNvPr id="46" name="45 Llamada de flecha a la derecha"/>
          <p:cNvSpPr/>
          <p:nvPr/>
        </p:nvSpPr>
        <p:spPr>
          <a:xfrm rot="5400000" flipH="1">
            <a:off x="7522095" y="4176241"/>
            <a:ext cx="723901" cy="970595"/>
          </a:xfrm>
          <a:prstGeom prst="rightArrowCallout">
            <a:avLst>
              <a:gd name="adj1" fmla="val 22882"/>
              <a:gd name="adj2" fmla="val 20912"/>
              <a:gd name="adj3" fmla="val 21935"/>
              <a:gd name="adj4" fmla="val 60697"/>
            </a:avLst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pt-BR" sz="1400" b="1" dirty="0" err="1" smtClean="0"/>
              <a:t>Noise</a:t>
            </a:r>
            <a:endParaRPr lang="pt-BR" sz="1400" b="1" dirty="0"/>
          </a:p>
        </p:txBody>
      </p:sp>
      <p:sp>
        <p:nvSpPr>
          <p:cNvPr id="65" name="64 Flecha derecha"/>
          <p:cNvSpPr/>
          <p:nvPr/>
        </p:nvSpPr>
        <p:spPr>
          <a:xfrm>
            <a:off x="2219368" y="3238500"/>
            <a:ext cx="5397500" cy="241300"/>
          </a:xfrm>
          <a:prstGeom prst="rightArrow">
            <a:avLst/>
          </a:prstGeom>
          <a:solidFill>
            <a:srgbClr val="00B0F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6" name="65 Flecha doblada"/>
          <p:cNvSpPr/>
          <p:nvPr/>
        </p:nvSpPr>
        <p:spPr>
          <a:xfrm flipV="1">
            <a:off x="5368968" y="2946400"/>
            <a:ext cx="2260600" cy="571500"/>
          </a:xfrm>
          <a:prstGeom prst="bentArrow">
            <a:avLst/>
          </a:prstGeom>
          <a:solidFill>
            <a:srgbClr val="00B0F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67" name="66 Flecha doblada"/>
          <p:cNvSpPr/>
          <p:nvPr/>
        </p:nvSpPr>
        <p:spPr>
          <a:xfrm flipV="1">
            <a:off x="6804068" y="2933700"/>
            <a:ext cx="825500" cy="584200"/>
          </a:xfrm>
          <a:prstGeom prst="bentArrow">
            <a:avLst/>
          </a:prstGeom>
          <a:solidFill>
            <a:srgbClr val="00B0F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68" name="67 Flecha en U"/>
          <p:cNvSpPr/>
          <p:nvPr/>
        </p:nvSpPr>
        <p:spPr>
          <a:xfrm rot="16200000">
            <a:off x="5238793" y="1736725"/>
            <a:ext cx="895350" cy="3886200"/>
          </a:xfrm>
          <a:prstGeom prst="uturnArrow">
            <a:avLst>
              <a:gd name="adj1" fmla="val 16003"/>
              <a:gd name="adj2" fmla="val 14941"/>
              <a:gd name="adj3" fmla="val 20266"/>
              <a:gd name="adj4" fmla="val 43750"/>
              <a:gd name="adj5" fmla="val 100000"/>
            </a:avLst>
          </a:prstGeom>
          <a:solidFill>
            <a:srgbClr val="00B0F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graphicFrame>
        <p:nvGraphicFramePr>
          <p:cNvPr id="69" name="Object 2"/>
          <p:cNvGraphicFramePr>
            <a:graphicFrameLocks noChangeAspect="1"/>
          </p:cNvGraphicFramePr>
          <p:nvPr/>
        </p:nvGraphicFramePr>
        <p:xfrm>
          <a:off x="1984418" y="5035550"/>
          <a:ext cx="1735138" cy="658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4" name="Equation" r:id="rId5" imgW="927000" imgH="355320" progId="Equation.DSMT4">
                  <p:embed/>
                </p:oleObj>
              </mc:Choice>
              <mc:Fallback>
                <p:oleObj name="Equation" r:id="rId5" imgW="927000" imgH="3553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84418" y="5035550"/>
                        <a:ext cx="1735138" cy="6588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0" name="Object 2"/>
          <p:cNvGraphicFramePr>
            <a:graphicFrameLocks noChangeAspect="1"/>
          </p:cNvGraphicFramePr>
          <p:nvPr/>
        </p:nvGraphicFramePr>
        <p:xfrm>
          <a:off x="3725906" y="5035550"/>
          <a:ext cx="1427162" cy="658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5" name="Equation" r:id="rId7" imgW="761760" imgH="355320" progId="Equation.DSMT4">
                  <p:embed/>
                </p:oleObj>
              </mc:Choice>
              <mc:Fallback>
                <p:oleObj name="Equation" r:id="rId7" imgW="761760" imgH="3553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25906" y="5035550"/>
                        <a:ext cx="1427162" cy="6588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" name="Object 2"/>
          <p:cNvGraphicFramePr>
            <a:graphicFrameLocks noChangeAspect="1"/>
          </p:cNvGraphicFramePr>
          <p:nvPr/>
        </p:nvGraphicFramePr>
        <p:xfrm>
          <a:off x="5187993" y="5035550"/>
          <a:ext cx="1450975" cy="658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6" name="Equation" r:id="rId9" imgW="774360" imgH="355320" progId="Equation.DSMT4">
                  <p:embed/>
                </p:oleObj>
              </mc:Choice>
              <mc:Fallback>
                <p:oleObj name="Equation" r:id="rId9" imgW="774360" imgH="3553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87993" y="5035550"/>
                        <a:ext cx="1450975" cy="6588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2" name="Object 2"/>
          <p:cNvGraphicFramePr>
            <a:graphicFrameLocks noChangeAspect="1"/>
          </p:cNvGraphicFramePr>
          <p:nvPr/>
        </p:nvGraphicFramePr>
        <p:xfrm>
          <a:off x="6634206" y="5035550"/>
          <a:ext cx="1379537" cy="658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7" name="Equation" r:id="rId11" imgW="736560" imgH="355320" progId="Equation.DSMT4">
                  <p:embed/>
                </p:oleObj>
              </mc:Choice>
              <mc:Fallback>
                <p:oleObj name="Equation" r:id="rId11" imgW="736560" imgH="3553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34206" y="5035550"/>
                        <a:ext cx="1379537" cy="6588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3" name="Object 6"/>
          <p:cNvGraphicFramePr>
            <a:graphicFrameLocks noChangeAspect="1"/>
          </p:cNvGraphicFramePr>
          <p:nvPr/>
        </p:nvGraphicFramePr>
        <p:xfrm>
          <a:off x="1944504" y="5030108"/>
          <a:ext cx="1781175" cy="658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8" name="Equation" r:id="rId13" imgW="952200" imgH="355320" progId="Equation.DSMT4">
                  <p:embed/>
                </p:oleObj>
              </mc:Choice>
              <mc:Fallback>
                <p:oleObj name="Equation" r:id="rId13" imgW="952200" imgH="3553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44504" y="5030108"/>
                        <a:ext cx="1781175" cy="6588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4" name="Object 7"/>
          <p:cNvGraphicFramePr>
            <a:graphicFrameLocks noChangeAspect="1"/>
          </p:cNvGraphicFramePr>
          <p:nvPr/>
        </p:nvGraphicFramePr>
        <p:xfrm>
          <a:off x="1957431" y="5029200"/>
          <a:ext cx="1755775" cy="658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9" name="Equation" r:id="rId15" imgW="939600" imgH="355320" progId="Equation.DSMT4">
                  <p:embed/>
                </p:oleObj>
              </mc:Choice>
              <mc:Fallback>
                <p:oleObj name="Equation" r:id="rId15" imgW="939600" imgH="3553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57431" y="5029200"/>
                        <a:ext cx="1755775" cy="6588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5" name="Object 6"/>
          <p:cNvGraphicFramePr>
            <a:graphicFrameLocks noChangeAspect="1"/>
          </p:cNvGraphicFramePr>
          <p:nvPr/>
        </p:nvGraphicFramePr>
        <p:xfrm>
          <a:off x="3713206" y="5030788"/>
          <a:ext cx="1423987" cy="658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0" name="Equation" r:id="rId17" imgW="761760" imgH="355320" progId="Equation.DSMT4">
                  <p:embed/>
                </p:oleObj>
              </mc:Choice>
              <mc:Fallback>
                <p:oleObj name="Equation" r:id="rId17" imgW="761760" imgH="3553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13206" y="5030788"/>
                        <a:ext cx="1423987" cy="6588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6" name="75 Flecha derecha"/>
          <p:cNvSpPr/>
          <p:nvPr/>
        </p:nvSpPr>
        <p:spPr>
          <a:xfrm>
            <a:off x="2181268" y="3232604"/>
            <a:ext cx="3069771" cy="267154"/>
          </a:xfrm>
          <a:prstGeom prst="rightArrow">
            <a:avLst/>
          </a:prstGeom>
          <a:solidFill>
            <a:srgbClr val="FFC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77" name="76 Grupo"/>
          <p:cNvGrpSpPr/>
          <p:nvPr/>
        </p:nvGrpSpPr>
        <p:grpSpPr>
          <a:xfrm>
            <a:off x="3756074" y="2904331"/>
            <a:ext cx="3448044" cy="1284855"/>
            <a:chOff x="3556006" y="2917031"/>
            <a:chExt cx="3448044" cy="1284855"/>
          </a:xfrm>
          <a:solidFill>
            <a:srgbClr val="FFC000">
              <a:alpha val="60000"/>
            </a:srgbClr>
          </a:solidFill>
        </p:grpSpPr>
        <p:sp>
          <p:nvSpPr>
            <p:cNvPr id="78" name="77 Flecha doblada"/>
            <p:cNvSpPr/>
            <p:nvPr/>
          </p:nvSpPr>
          <p:spPr>
            <a:xfrm rot="16200000">
              <a:off x="5060158" y="2907507"/>
              <a:ext cx="528638" cy="547686"/>
            </a:xfrm>
            <a:prstGeom prst="bentArrow">
              <a:avLst>
                <a:gd name="adj1" fmla="val 26726"/>
                <a:gd name="adj2" fmla="val 30648"/>
                <a:gd name="adj3" fmla="val 0"/>
                <a:gd name="adj4" fmla="val 5496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79" name="78 Flecha en U"/>
            <p:cNvSpPr/>
            <p:nvPr/>
          </p:nvSpPr>
          <p:spPr>
            <a:xfrm rot="16200000">
              <a:off x="4131587" y="2677886"/>
              <a:ext cx="895350" cy="2046511"/>
            </a:xfrm>
            <a:prstGeom prst="uturnArrow">
              <a:avLst>
                <a:gd name="adj1" fmla="val 16003"/>
                <a:gd name="adj2" fmla="val 14130"/>
                <a:gd name="adj3" fmla="val 20267"/>
                <a:gd name="adj4" fmla="val 43750"/>
                <a:gd name="adj5" fmla="val 7399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80" name="79 Flecha en U"/>
            <p:cNvSpPr/>
            <p:nvPr/>
          </p:nvSpPr>
          <p:spPr>
            <a:xfrm rot="5400000">
              <a:off x="5853510" y="3051346"/>
              <a:ext cx="895350" cy="1405730"/>
            </a:xfrm>
            <a:prstGeom prst="uturnArrow">
              <a:avLst>
                <a:gd name="adj1" fmla="val 16003"/>
                <a:gd name="adj2" fmla="val 14130"/>
                <a:gd name="adj3" fmla="val 0"/>
                <a:gd name="adj4" fmla="val 43750"/>
                <a:gd name="adj5" fmla="val 10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81" name="Object 6"/>
          <p:cNvGraphicFramePr>
            <a:graphicFrameLocks noChangeAspect="1"/>
          </p:cNvGraphicFramePr>
          <p:nvPr/>
        </p:nvGraphicFramePr>
        <p:xfrm>
          <a:off x="5111793" y="5030788"/>
          <a:ext cx="1447800" cy="658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1" name="Equation" r:id="rId19" imgW="774360" imgH="355320" progId="Equation.DSMT4">
                  <p:embed/>
                </p:oleObj>
              </mc:Choice>
              <mc:Fallback>
                <p:oleObj name="Equation" r:id="rId19" imgW="774360" imgH="3553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11793" y="5030788"/>
                        <a:ext cx="1447800" cy="6588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2" name="Object 6"/>
          <p:cNvGraphicFramePr>
            <a:graphicFrameLocks noChangeAspect="1"/>
          </p:cNvGraphicFramePr>
          <p:nvPr/>
        </p:nvGraphicFramePr>
        <p:xfrm>
          <a:off x="6546893" y="5030788"/>
          <a:ext cx="1376363" cy="658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2" name="Equation" r:id="rId21" imgW="736560" imgH="355320" progId="Equation.DSMT4">
                  <p:embed/>
                </p:oleObj>
              </mc:Choice>
              <mc:Fallback>
                <p:oleObj name="Equation" r:id="rId21" imgW="736560" imgH="3553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46893" y="5030788"/>
                        <a:ext cx="1376363" cy="6588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83" name="82 Grupo"/>
          <p:cNvGrpSpPr/>
          <p:nvPr/>
        </p:nvGrpSpPr>
        <p:grpSpPr>
          <a:xfrm>
            <a:off x="3762422" y="2913855"/>
            <a:ext cx="3317080" cy="1224167"/>
            <a:chOff x="3562354" y="2926555"/>
            <a:chExt cx="3317080" cy="1224167"/>
          </a:xfrm>
          <a:solidFill>
            <a:srgbClr val="FFC000">
              <a:alpha val="60000"/>
            </a:srgbClr>
          </a:solidFill>
        </p:grpSpPr>
        <p:sp>
          <p:nvSpPr>
            <p:cNvPr id="84" name="83 Flecha en U"/>
            <p:cNvSpPr/>
            <p:nvPr/>
          </p:nvSpPr>
          <p:spPr>
            <a:xfrm rot="16200000">
              <a:off x="4480440" y="2337286"/>
              <a:ext cx="895350" cy="2731522"/>
            </a:xfrm>
            <a:prstGeom prst="uturnArrow">
              <a:avLst>
                <a:gd name="adj1" fmla="val 16003"/>
                <a:gd name="adj2" fmla="val 14130"/>
                <a:gd name="adj3" fmla="val 20267"/>
                <a:gd name="adj4" fmla="val 43750"/>
                <a:gd name="adj5" fmla="val 554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85" name="84 Flecha doblada"/>
            <p:cNvSpPr/>
            <p:nvPr/>
          </p:nvSpPr>
          <p:spPr>
            <a:xfrm rot="16200000" flipV="1">
              <a:off x="5971382" y="3241673"/>
              <a:ext cx="1223169" cy="592934"/>
            </a:xfrm>
            <a:prstGeom prst="bentArrow">
              <a:avLst>
                <a:gd name="adj1" fmla="val 24584"/>
                <a:gd name="adj2" fmla="val 30648"/>
                <a:gd name="adj3" fmla="val 0"/>
                <a:gd name="adj4" fmla="val 5496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</p:grpSp>
      <p:sp>
        <p:nvSpPr>
          <p:cNvPr id="86" name="85 Flecha en U"/>
          <p:cNvSpPr/>
          <p:nvPr/>
        </p:nvSpPr>
        <p:spPr>
          <a:xfrm rot="16200000">
            <a:off x="5239306" y="1753084"/>
            <a:ext cx="895350" cy="3861826"/>
          </a:xfrm>
          <a:prstGeom prst="uturnArrow">
            <a:avLst>
              <a:gd name="adj1" fmla="val 16003"/>
              <a:gd name="adj2" fmla="val 14130"/>
              <a:gd name="adj3" fmla="val 20267"/>
              <a:gd name="adj4" fmla="val 43750"/>
              <a:gd name="adj5" fmla="val 39450"/>
            </a:avLst>
          </a:prstGeom>
          <a:solidFill>
            <a:srgbClr val="FFC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graphicFrame>
        <p:nvGraphicFramePr>
          <p:cNvPr id="87" name="Object 7"/>
          <p:cNvGraphicFramePr>
            <a:graphicFrameLocks noChangeAspect="1"/>
          </p:cNvGraphicFramePr>
          <p:nvPr/>
        </p:nvGraphicFramePr>
        <p:xfrm>
          <a:off x="3748131" y="5029200"/>
          <a:ext cx="1423987" cy="658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3" name="Equation" r:id="rId23" imgW="761760" imgH="355320" progId="Equation.DSMT4">
                  <p:embed/>
                </p:oleObj>
              </mc:Choice>
              <mc:Fallback>
                <p:oleObj name="Equation" r:id="rId23" imgW="761760" imgH="3553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48131" y="5029200"/>
                        <a:ext cx="1423987" cy="6588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8" name="Object 7"/>
          <p:cNvGraphicFramePr>
            <a:graphicFrameLocks noChangeAspect="1"/>
          </p:cNvGraphicFramePr>
          <p:nvPr/>
        </p:nvGraphicFramePr>
        <p:xfrm>
          <a:off x="5172118" y="5029200"/>
          <a:ext cx="1447800" cy="658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4" name="Equation" r:id="rId25" imgW="774360" imgH="355320" progId="Equation.DSMT4">
                  <p:embed/>
                </p:oleObj>
              </mc:Choice>
              <mc:Fallback>
                <p:oleObj name="Equation" r:id="rId25" imgW="774360" imgH="3553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72118" y="5029200"/>
                        <a:ext cx="1447800" cy="6588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9" name="Object 7"/>
          <p:cNvGraphicFramePr>
            <a:graphicFrameLocks noChangeAspect="1"/>
          </p:cNvGraphicFramePr>
          <p:nvPr/>
        </p:nvGraphicFramePr>
        <p:xfrm>
          <a:off x="6642143" y="5029200"/>
          <a:ext cx="1376363" cy="658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5" name="Equation" r:id="rId27" imgW="736560" imgH="355320" progId="Equation.DSMT4">
                  <p:embed/>
                </p:oleObj>
              </mc:Choice>
              <mc:Fallback>
                <p:oleObj name="Equation" r:id="rId27" imgW="736560" imgH="3553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42143" y="5029200"/>
                        <a:ext cx="1376363" cy="6588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0" name="89 Flecha derecha"/>
          <p:cNvSpPr/>
          <p:nvPr/>
        </p:nvSpPr>
        <p:spPr>
          <a:xfrm>
            <a:off x="2211749" y="3237684"/>
            <a:ext cx="1955799" cy="267154"/>
          </a:xfrm>
          <a:prstGeom prst="rightArrow">
            <a:avLst/>
          </a:prstGeom>
          <a:solidFill>
            <a:srgbClr val="C0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91" name="90 Grupo"/>
          <p:cNvGrpSpPr/>
          <p:nvPr/>
        </p:nvGrpSpPr>
        <p:grpSpPr>
          <a:xfrm>
            <a:off x="3771314" y="2909411"/>
            <a:ext cx="3448044" cy="1284855"/>
            <a:chOff x="3556006" y="2917031"/>
            <a:chExt cx="3448044" cy="1284855"/>
          </a:xfrm>
          <a:solidFill>
            <a:srgbClr val="C00000">
              <a:alpha val="60000"/>
            </a:srgbClr>
          </a:solidFill>
        </p:grpSpPr>
        <p:sp>
          <p:nvSpPr>
            <p:cNvPr id="92" name="91 Flecha doblada"/>
            <p:cNvSpPr/>
            <p:nvPr/>
          </p:nvSpPr>
          <p:spPr>
            <a:xfrm rot="16200000">
              <a:off x="5060158" y="2907507"/>
              <a:ext cx="528638" cy="547686"/>
            </a:xfrm>
            <a:prstGeom prst="bentArrow">
              <a:avLst>
                <a:gd name="adj1" fmla="val 26726"/>
                <a:gd name="adj2" fmla="val 30648"/>
                <a:gd name="adj3" fmla="val 0"/>
                <a:gd name="adj4" fmla="val 5496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93" name="92 Flecha en U"/>
            <p:cNvSpPr/>
            <p:nvPr/>
          </p:nvSpPr>
          <p:spPr>
            <a:xfrm rot="16200000">
              <a:off x="4131587" y="2677886"/>
              <a:ext cx="895350" cy="2046511"/>
            </a:xfrm>
            <a:prstGeom prst="uturnArrow">
              <a:avLst>
                <a:gd name="adj1" fmla="val 16003"/>
                <a:gd name="adj2" fmla="val 14130"/>
                <a:gd name="adj3" fmla="val 20267"/>
                <a:gd name="adj4" fmla="val 43750"/>
                <a:gd name="adj5" fmla="val 2224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94" name="93 Flecha en U"/>
            <p:cNvSpPr/>
            <p:nvPr/>
          </p:nvSpPr>
          <p:spPr>
            <a:xfrm rot="5400000">
              <a:off x="5853510" y="3051346"/>
              <a:ext cx="895350" cy="1405730"/>
            </a:xfrm>
            <a:prstGeom prst="uturnArrow">
              <a:avLst>
                <a:gd name="adj1" fmla="val 16003"/>
                <a:gd name="adj2" fmla="val 14130"/>
                <a:gd name="adj3" fmla="val 0"/>
                <a:gd name="adj4" fmla="val 43750"/>
                <a:gd name="adj5" fmla="val 10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</p:grpSp>
      <p:grpSp>
        <p:nvGrpSpPr>
          <p:cNvPr id="95" name="94 Grupo"/>
          <p:cNvGrpSpPr/>
          <p:nvPr/>
        </p:nvGrpSpPr>
        <p:grpSpPr>
          <a:xfrm>
            <a:off x="3754802" y="2903695"/>
            <a:ext cx="3317080" cy="1224167"/>
            <a:chOff x="3562354" y="2926555"/>
            <a:chExt cx="3317080" cy="1224167"/>
          </a:xfrm>
          <a:solidFill>
            <a:srgbClr val="C00000">
              <a:alpha val="60000"/>
            </a:srgbClr>
          </a:solidFill>
        </p:grpSpPr>
        <p:sp>
          <p:nvSpPr>
            <p:cNvPr id="96" name="95 Flecha en U"/>
            <p:cNvSpPr/>
            <p:nvPr/>
          </p:nvSpPr>
          <p:spPr>
            <a:xfrm rot="16200000">
              <a:off x="4480440" y="2337286"/>
              <a:ext cx="895350" cy="2731522"/>
            </a:xfrm>
            <a:prstGeom prst="uturnArrow">
              <a:avLst>
                <a:gd name="adj1" fmla="val 16003"/>
                <a:gd name="adj2" fmla="val 14130"/>
                <a:gd name="adj3" fmla="val 20267"/>
                <a:gd name="adj4" fmla="val 43750"/>
                <a:gd name="adj5" fmla="val 1718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97" name="96 Flecha doblada"/>
            <p:cNvSpPr/>
            <p:nvPr/>
          </p:nvSpPr>
          <p:spPr>
            <a:xfrm rot="16200000" flipV="1">
              <a:off x="5971382" y="3241673"/>
              <a:ext cx="1223169" cy="592934"/>
            </a:xfrm>
            <a:prstGeom prst="bentArrow">
              <a:avLst>
                <a:gd name="adj1" fmla="val 24584"/>
                <a:gd name="adj2" fmla="val 30648"/>
                <a:gd name="adj3" fmla="val 0"/>
                <a:gd name="adj4" fmla="val 5496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</p:grpSp>
      <p:sp>
        <p:nvSpPr>
          <p:cNvPr id="98" name="97 Flecha en U"/>
          <p:cNvSpPr/>
          <p:nvPr/>
        </p:nvSpPr>
        <p:spPr>
          <a:xfrm rot="16200000">
            <a:off x="5231686" y="1758164"/>
            <a:ext cx="895350" cy="3861826"/>
          </a:xfrm>
          <a:prstGeom prst="uturnArrow">
            <a:avLst>
              <a:gd name="adj1" fmla="val 16003"/>
              <a:gd name="adj2" fmla="val 14130"/>
              <a:gd name="adj3" fmla="val 20267"/>
              <a:gd name="adj4" fmla="val 43750"/>
              <a:gd name="adj5" fmla="val 11826"/>
            </a:avLst>
          </a:prstGeom>
          <a:solidFill>
            <a:srgbClr val="C0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07" name="Rectángulo 106"/>
          <p:cNvSpPr/>
          <p:nvPr/>
        </p:nvSpPr>
        <p:spPr>
          <a:xfrm>
            <a:off x="278162" y="36561"/>
            <a:ext cx="67187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>
                <a:solidFill>
                  <a:srgbClr val="FFC000"/>
                </a:solidFill>
              </a:rPr>
              <a:t>QFT </a:t>
            </a:r>
            <a:r>
              <a:rPr lang="en-US" sz="2800" b="1" dirty="0">
                <a:solidFill>
                  <a:srgbClr val="FFC000"/>
                </a:solidFill>
              </a:rPr>
              <a:t>o</a:t>
            </a:r>
            <a:r>
              <a:rPr lang="en-US" sz="2800" b="1" dirty="0" smtClean="0">
                <a:solidFill>
                  <a:srgbClr val="FFC000"/>
                </a:solidFill>
              </a:rPr>
              <a:t>verview</a:t>
            </a:r>
            <a:endParaRPr lang="en-US" sz="2800" b="1" dirty="0">
              <a:solidFill>
                <a:srgbClr val="FFC000"/>
              </a:solidFill>
            </a:endParaRPr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466003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2" presetClass="entr" presetSubtype="2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" presetClass="exit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3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" presetClass="exit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1" presetClass="exit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6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1" presetClass="exit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000"/>
                            </p:stCondLst>
                            <p:childTnLst>
                              <p:par>
                                <p:cTn id="67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1" presetClass="exit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000"/>
                            </p:stCondLst>
                            <p:childTnLst>
                              <p:par>
                                <p:cTn id="81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9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500"/>
                            </p:stCondLst>
                            <p:childTnLst>
                              <p:par>
                                <p:cTn id="92" presetID="1" presetClass="exit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000"/>
                            </p:stCondLst>
                            <p:childTnLst>
                              <p:par>
                                <p:cTn id="95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0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500"/>
                            </p:stCondLst>
                            <p:childTnLst>
                              <p:par>
                                <p:cTn id="106" presetID="1" presetClass="exit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000"/>
                            </p:stCondLst>
                            <p:childTnLst>
                              <p:par>
                                <p:cTn id="109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1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500"/>
                            </p:stCondLst>
                            <p:childTnLst>
                              <p:par>
                                <p:cTn id="120" presetID="1" presetClass="exit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1000"/>
                            </p:stCondLst>
                            <p:childTnLst>
                              <p:par>
                                <p:cTn id="123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3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500"/>
                            </p:stCondLst>
                            <p:childTnLst>
                              <p:par>
                                <p:cTn id="134" presetID="1" presetClass="exit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1000"/>
                            </p:stCondLst>
                            <p:childTnLst>
                              <p:par>
                                <p:cTn id="137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3" dur="1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6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1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7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2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8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3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9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>
                      <p:stCondLst>
                        <p:cond delay="indefinite"/>
                      </p:stCondLst>
                      <p:childTnLst>
                        <p:par>
                          <p:cTn id="193" fill="hold">
                            <p:stCondLst>
                              <p:cond delay="0"/>
                            </p:stCondLst>
                            <p:childTnLst>
                              <p:par>
                                <p:cTn id="19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6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9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0" fill="hold">
                      <p:stCondLst>
                        <p:cond delay="indefinite"/>
                      </p:stCondLst>
                      <p:childTnLst>
                        <p:par>
                          <p:cTn id="201" fill="hold">
                            <p:stCondLst>
                              <p:cond delay="0"/>
                            </p:stCondLst>
                            <p:childTnLst>
                              <p:par>
                                <p:cTn id="20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4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0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1" fill="hold">
                      <p:stCondLst>
                        <p:cond delay="indefinite"/>
                      </p:stCondLst>
                      <p:childTnLst>
                        <p:par>
                          <p:cTn id="212" fill="hold">
                            <p:stCondLst>
                              <p:cond delay="0"/>
                            </p:stCondLst>
                            <p:childTnLst>
                              <p:par>
                                <p:cTn id="2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5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1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2" fill="hold">
                      <p:stCondLst>
                        <p:cond delay="indefinite"/>
                      </p:stCondLst>
                      <p:childTnLst>
                        <p:par>
                          <p:cTn id="223" fill="hold">
                            <p:stCondLst>
                              <p:cond delay="0"/>
                            </p:stCondLst>
                            <p:childTnLst>
                              <p:par>
                                <p:cTn id="2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6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8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2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3" fill="hold">
                      <p:stCondLst>
                        <p:cond delay="indefinite"/>
                      </p:stCondLst>
                      <p:childTnLst>
                        <p:par>
                          <p:cTn id="234" fill="hold">
                            <p:stCondLst>
                              <p:cond delay="0"/>
                            </p:stCondLst>
                            <p:childTnLst>
                              <p:par>
                                <p:cTn id="23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4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6" fill="hold">
                      <p:stCondLst>
                        <p:cond delay="indefinite"/>
                      </p:stCondLst>
                      <p:childTnLst>
                        <p:par>
                          <p:cTn id="247" fill="hold">
                            <p:stCondLst>
                              <p:cond delay="0"/>
                            </p:stCondLst>
                            <p:childTnLst>
                              <p:par>
                                <p:cTn id="24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0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3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4" fill="hold">
                      <p:stCondLst>
                        <p:cond delay="indefinite"/>
                      </p:stCondLst>
                      <p:childTnLst>
                        <p:par>
                          <p:cTn id="255" fill="hold">
                            <p:stCondLst>
                              <p:cond delay="0"/>
                            </p:stCondLst>
                            <p:childTnLst>
                              <p:par>
                                <p:cTn id="25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8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0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4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5" fill="hold">
                      <p:stCondLst>
                        <p:cond delay="indefinite"/>
                      </p:stCondLst>
                      <p:childTnLst>
                        <p:par>
                          <p:cTn id="266" fill="hold">
                            <p:stCondLst>
                              <p:cond delay="0"/>
                            </p:stCondLst>
                            <p:childTnLst>
                              <p:par>
                                <p:cTn id="26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9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1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5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6" fill="hold">
                      <p:stCondLst>
                        <p:cond delay="indefinite"/>
                      </p:stCondLst>
                      <p:childTnLst>
                        <p:par>
                          <p:cTn id="277" fill="hold">
                            <p:stCondLst>
                              <p:cond delay="0"/>
                            </p:stCondLst>
                            <p:childTnLst>
                              <p:par>
                                <p:cTn id="27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0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2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6"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7" fill="hold">
                      <p:stCondLst>
                        <p:cond delay="indefinite"/>
                      </p:stCondLst>
                      <p:childTnLst>
                        <p:par>
                          <p:cTn id="288" fill="hold">
                            <p:stCondLst>
                              <p:cond delay="0"/>
                            </p:stCondLst>
                            <p:childTnLst>
                              <p:par>
                                <p:cTn id="28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8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6" grpId="1" animBg="1"/>
      <p:bldP spid="52" grpId="0" animBg="1"/>
      <p:bldP spid="52" grpId="1" animBg="1"/>
      <p:bldP spid="53" grpId="0" animBg="1"/>
      <p:bldP spid="53" grpId="1" animBg="1"/>
      <p:bldP spid="61" grpId="0" animBg="1"/>
      <p:bldP spid="61" grpId="1" animBg="1"/>
      <p:bldP spid="59" grpId="0" animBg="1"/>
      <p:bldP spid="59" grpId="1" animBg="1"/>
      <p:bldP spid="60" grpId="0" animBg="1"/>
      <p:bldP spid="60" grpId="1" animBg="1"/>
      <p:bldP spid="55" grpId="0" animBg="1"/>
      <p:bldP spid="55" grpId="1" animBg="1"/>
      <p:bldP spid="56" grpId="0" animBg="1"/>
      <p:bldP spid="56" grpId="1" animBg="1"/>
      <p:bldP spid="49" grpId="0" animBg="1"/>
      <p:bldP spid="49" grpId="1" animBg="1"/>
      <p:bldP spid="3" grpId="0"/>
      <p:bldP spid="10" grpId="0" animBg="1"/>
      <p:bldP spid="10" grpId="1" animBg="1"/>
      <p:bldP spid="34" grpId="0" animBg="1"/>
      <p:bldP spid="34" grpId="1" animBg="1"/>
      <p:bldP spid="40" grpId="0" animBg="1"/>
      <p:bldP spid="40" grpId="1" animBg="1"/>
      <p:bldP spid="41" grpId="0" animBg="1"/>
      <p:bldP spid="41" grpId="1" animBg="1"/>
      <p:bldP spid="42" grpId="0" animBg="1"/>
      <p:bldP spid="42" grpId="1" animBg="1"/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  <p:bldP spid="65" grpId="0" animBg="1"/>
      <p:bldP spid="65" grpId="1" animBg="1"/>
      <p:bldP spid="66" grpId="0" animBg="1"/>
      <p:bldP spid="66" grpId="1" animBg="1"/>
      <p:bldP spid="67" grpId="0" animBg="1"/>
      <p:bldP spid="67" grpId="1" animBg="1"/>
      <p:bldP spid="68" grpId="0" animBg="1"/>
      <p:bldP spid="68" grpId="1" animBg="1"/>
      <p:bldP spid="76" grpId="0" animBg="1"/>
      <p:bldP spid="76" grpId="1" animBg="1"/>
      <p:bldP spid="86" grpId="0" animBg="1"/>
      <p:bldP spid="86" grpId="1" animBg="1"/>
      <p:bldP spid="90" grpId="0" animBg="1"/>
      <p:bldP spid="90" grpId="1" animBg="1"/>
      <p:bldP spid="98" grpId="0" animBg="1"/>
      <p:bldP spid="98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121 Grupo"/>
          <p:cNvGrpSpPr/>
          <p:nvPr/>
        </p:nvGrpSpPr>
        <p:grpSpPr>
          <a:xfrm>
            <a:off x="431801" y="972220"/>
            <a:ext cx="2726423" cy="4926259"/>
            <a:chOff x="0" y="1887469"/>
            <a:chExt cx="2559515" cy="4384542"/>
          </a:xfrm>
          <a:solidFill>
            <a:srgbClr val="24265D"/>
          </a:solidFill>
        </p:grpSpPr>
        <p:sp>
          <p:nvSpPr>
            <p:cNvPr id="123" name="122 Documento"/>
            <p:cNvSpPr/>
            <p:nvPr/>
          </p:nvSpPr>
          <p:spPr>
            <a:xfrm rot="16200000">
              <a:off x="-988096" y="2875565"/>
              <a:ext cx="4384542" cy="2408349"/>
            </a:xfrm>
            <a:prstGeom prst="flowChartDocumen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350"/>
            </a:p>
          </p:txBody>
        </p:sp>
        <p:sp>
          <p:nvSpPr>
            <p:cNvPr id="124" name="123 CuadroTexto"/>
            <p:cNvSpPr txBox="1"/>
            <p:nvPr/>
          </p:nvSpPr>
          <p:spPr>
            <a:xfrm>
              <a:off x="254196" y="4332000"/>
              <a:ext cx="2305319" cy="808099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r>
                <a:rPr lang="en-US" sz="3300" b="1" dirty="0" smtClean="0">
                  <a:solidFill>
                    <a:schemeClr val="bg1"/>
                  </a:solidFill>
                  <a:effectLst>
                    <a:glow rad="101600">
                      <a:schemeClr val="tx2">
                        <a:lumMod val="50000"/>
                        <a:alpha val="6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Black" pitchFamily="34" charset="0"/>
                </a:rPr>
                <a:t>QFT</a:t>
              </a:r>
            </a:p>
            <a:p>
              <a:r>
                <a:rPr lang="en-US" sz="2000" b="1" dirty="0" smtClean="0">
                  <a:solidFill>
                    <a:schemeClr val="bg1"/>
                  </a:solidFill>
                  <a:effectLst>
                    <a:glow rad="101600">
                      <a:schemeClr val="tx2">
                        <a:lumMod val="50000"/>
                        <a:alpha val="6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Black" pitchFamily="34" charset="0"/>
                </a:rPr>
                <a:t>Procedure</a:t>
              </a:r>
              <a:endParaRPr lang="en-US" sz="1050" b="1" dirty="0">
                <a:solidFill>
                  <a:schemeClr val="bg1"/>
                </a:solidFill>
                <a:effectLst>
                  <a:glow rad="101600">
                    <a:schemeClr val="tx2">
                      <a:lumMod val="50000"/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endParaRPr>
            </a:p>
          </p:txBody>
        </p:sp>
      </p:grpSp>
      <p:pic>
        <p:nvPicPr>
          <p:cNvPr id="11" name="Imagen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4888" y="634999"/>
            <a:ext cx="4875212" cy="5600700"/>
          </a:xfrm>
          <a:prstGeom prst="rect">
            <a:avLst/>
          </a:prstGeom>
        </p:spPr>
      </p:pic>
      <p:sp>
        <p:nvSpPr>
          <p:cNvPr id="8" name="Rectángulo 7"/>
          <p:cNvSpPr/>
          <p:nvPr/>
        </p:nvSpPr>
        <p:spPr>
          <a:xfrm>
            <a:off x="278162" y="36561"/>
            <a:ext cx="67187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>
                <a:solidFill>
                  <a:srgbClr val="FFC000"/>
                </a:solidFill>
              </a:rPr>
              <a:t>QFT </a:t>
            </a:r>
            <a:r>
              <a:rPr lang="en-US" sz="2800" b="1" dirty="0">
                <a:solidFill>
                  <a:srgbClr val="FFC000"/>
                </a:solidFill>
              </a:rPr>
              <a:t>o</a:t>
            </a:r>
            <a:r>
              <a:rPr lang="en-US" sz="2800" b="1" dirty="0" smtClean="0">
                <a:solidFill>
                  <a:srgbClr val="FFC000"/>
                </a:solidFill>
              </a:rPr>
              <a:t>verview</a:t>
            </a:r>
            <a:endParaRPr lang="en-US" sz="2800" b="1" dirty="0">
              <a:solidFill>
                <a:srgbClr val="FFC00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10005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1|0.9|32.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7|1.2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1.4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|1.3|1.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2.5|1.4|9.6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8|18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7|2.9|5.8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1.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2|6.1|2.2|1.4|1.7|0.8|1|0.8|0.8|0.7|1.2|1.5|1.5|3.1|1.4|0.4|1.4|1.5|1.3|1.4|0.7|1.2|1.4|1.3|4.3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|12.1|18.4|1.4|8|1.4|3.2|8.3|12.4|66.2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2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4.6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|2.3|1.1|0.6|1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|1.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|1.6|1.3"/>
</p:tagLst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19670</TotalTime>
  <Words>775</Words>
  <Application>Microsoft Office PowerPoint</Application>
  <PresentationFormat>Presentación en pantalla (4:3)</PresentationFormat>
  <Paragraphs>265</Paragraphs>
  <Slides>39</Slides>
  <Notes>4</Notes>
  <HiddenSlides>0</HiddenSlides>
  <MMClips>0</MMClips>
  <ScaleCrop>false</ScaleCrop>
  <HeadingPairs>
    <vt:vector size="8" baseType="variant">
      <vt:variant>
        <vt:lpstr>Fuentes usadas</vt:lpstr>
      </vt:variant>
      <vt:variant>
        <vt:i4>9</vt:i4>
      </vt:variant>
      <vt:variant>
        <vt:lpstr>Tema</vt:lpstr>
      </vt:variant>
      <vt:variant>
        <vt:i4>2</vt:i4>
      </vt:variant>
      <vt:variant>
        <vt:lpstr>Servidores OLE incrustados</vt:lpstr>
      </vt:variant>
      <vt:variant>
        <vt:i4>1</vt:i4>
      </vt:variant>
      <vt:variant>
        <vt:lpstr>Títulos de diapositiva</vt:lpstr>
      </vt:variant>
      <vt:variant>
        <vt:i4>39</vt:i4>
      </vt:variant>
    </vt:vector>
  </HeadingPairs>
  <TitlesOfParts>
    <vt:vector size="51" baseType="lpstr">
      <vt:lpstr>Aharoni</vt:lpstr>
      <vt:lpstr>Arial</vt:lpstr>
      <vt:lpstr>Arial Black</vt:lpstr>
      <vt:lpstr>Arial Rounded MT Bold</vt:lpstr>
      <vt:lpstr>Calibri</vt:lpstr>
      <vt:lpstr>Calibri Light</vt:lpstr>
      <vt:lpstr>Symbol</vt:lpstr>
      <vt:lpstr>Times New Roman</vt:lpstr>
      <vt:lpstr>Wingdings</vt:lpstr>
      <vt:lpstr>Tema de Office</vt:lpstr>
      <vt:lpstr>1_Tema de Office</vt:lpstr>
      <vt:lpstr>Equation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Job Ledezma</dc:creator>
  <cp:lastModifiedBy>Toshiba</cp:lastModifiedBy>
  <cp:revision>263</cp:revision>
  <dcterms:created xsi:type="dcterms:W3CDTF">2012-10-18T16:54:02Z</dcterms:created>
  <dcterms:modified xsi:type="dcterms:W3CDTF">2016-06-13T18:15:20Z</dcterms:modified>
</cp:coreProperties>
</file>